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1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69B45F4-9F12-400A-A6AE-78A1AAEE1E01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258192E-A57B-489E-AD16-76EC034D4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45F4-9F12-400A-A6AE-78A1AAEE1E01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192E-A57B-489E-AD16-76EC034D4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45F4-9F12-400A-A6AE-78A1AAEE1E01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192E-A57B-489E-AD16-76EC034D4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69B45F4-9F12-400A-A6AE-78A1AAEE1E01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258192E-A57B-489E-AD16-76EC034D4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69B45F4-9F12-400A-A6AE-78A1AAEE1E01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258192E-A57B-489E-AD16-76EC034D4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45F4-9F12-400A-A6AE-78A1AAEE1E01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192E-A57B-489E-AD16-76EC034D4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45F4-9F12-400A-A6AE-78A1AAEE1E01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192E-A57B-489E-AD16-76EC034D4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9B45F4-9F12-400A-A6AE-78A1AAEE1E01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258192E-A57B-489E-AD16-76EC034D4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45F4-9F12-400A-A6AE-78A1AAEE1E01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192E-A57B-489E-AD16-76EC034D4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69B45F4-9F12-400A-A6AE-78A1AAEE1E01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258192E-A57B-489E-AD16-76EC034D4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9B45F4-9F12-400A-A6AE-78A1AAEE1E01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258192E-A57B-489E-AD16-76EC034D4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69B45F4-9F12-400A-A6AE-78A1AAEE1E01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258192E-A57B-489E-AD16-76EC034D4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Sindrom aspiracije mekonijuma</a:t>
            </a:r>
          </a:p>
          <a:p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oc.dr </a:t>
            </a:r>
            <a:r>
              <a:rPr lang="sr-Latn-RS" sz="2400" b="1" i="1">
                <a:latin typeface="Times New Roman" pitchFamily="18" charset="0"/>
                <a:cs typeface="Times New Roman" pitchFamily="18" charset="0"/>
              </a:rPr>
              <a:t>Aleksandra Simović</a:t>
            </a:r>
            <a:endParaRPr lang="sr-Latn-RS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indrom aspiracije mekonijuma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est hiperoksije pozitivan kod SAM, negativan kod USM, PPHN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est hiperoksije- hiperventilacije pozitivan potvrđuje udruženost SAM i PPHN, negativan kod USM.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dređivanje pre i postduktalne razlike PO2.</a:t>
            </a:r>
          </a:p>
          <a:p>
            <a:pPr>
              <a:buNone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sr-Latn-RS" sz="2000" b="1" i="1" dirty="0">
                <a:latin typeface="Times New Roman" pitchFamily="18" charset="0"/>
                <a:cs typeface="Times New Roman" pitchFamily="18" charset="0"/>
              </a:rPr>
              <a:t>Treapija</a:t>
            </a:r>
          </a:p>
          <a:p>
            <a:pPr>
              <a:buNone/>
            </a:pPr>
            <a:endParaRPr lang="sr-Latn-RS" sz="20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RS" sz="1600" b="1" i="1" dirty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1600" b="1" i="1" dirty="0">
                <a:latin typeface="Times New Roman" pitchFamily="18" charset="0"/>
                <a:cs typeface="Times New Roman" pitchFamily="18" charset="0"/>
              </a:rPr>
              <a:t>ostupci u porođajnoj sali: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klanjanje mekonijuma iz početnih delova respiratornog trakta (usta, nos, ždrelo) pre prvog udaha.</a:t>
            </a:r>
          </a:p>
          <a:p>
            <a:pPr>
              <a:buFont typeface="Wingdings" pitchFamily="2" charset="2"/>
              <a:buChar char="Ø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Po potrbi vizualizacija glasnih žica, intubacija i aspiracija.</a:t>
            </a:r>
          </a:p>
          <a:p>
            <a:pPr>
              <a:buNone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sr-Latn-RS" sz="1600" b="1" i="1" dirty="0">
                <a:latin typeface="Times New Roman" pitchFamily="18" charset="0"/>
                <a:cs typeface="Times New Roman" pitchFamily="18" charset="0"/>
              </a:rPr>
              <a:t>Lečenje novorođenčeta u OIL: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pšte terapijske mere:</a:t>
            </a: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oaleta respiratornog trkta</a:t>
            </a: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ksigenoterapija</a:t>
            </a: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orekcija metaboličkih i acido-baznih poremećaja                      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indrom aspiracije mekonijuma</a:t>
            </a:r>
          </a:p>
          <a:p>
            <a:pPr algn="ctr">
              <a:buNone/>
            </a:pPr>
            <a:endParaRPr lang="sr-Latn-RS" sz="24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pecifične terapijske mere:</a:t>
            </a: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rimena mehaničke ventilacije </a:t>
            </a: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urfaktaknt</a:t>
            </a: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ntibiotska terapija</a:t>
            </a: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ortikosteroidi</a:t>
            </a:r>
          </a:p>
          <a:p>
            <a:pPr>
              <a:buNone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sr-Latn-RS" sz="1600" b="1" i="1" dirty="0">
                <a:latin typeface="Times New Roman" pitchFamily="18" charset="0"/>
                <a:cs typeface="Times New Roman" pitchFamily="18" charset="0"/>
              </a:rPr>
              <a:t>Komplikacije:</a:t>
            </a:r>
          </a:p>
          <a:p>
            <a:pPr>
              <a:buFont typeface="Wingdings" pitchFamily="2" charset="2"/>
              <a:buChar char="Ø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Rane: hemodinamski poremećaj po tipu PPHN, pneumotoraks, pneumomedijastinum, infekcija.</a:t>
            </a:r>
          </a:p>
          <a:p>
            <a:pPr>
              <a:buFont typeface="Wingdings" pitchFamily="2" charset="2"/>
              <a:buChar char="Ø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Kasne: BPD, razni oblici hiperreaktivnosti bronhijalnog stabla.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sr-Latn-RS" sz="1600" b="1" i="1" dirty="0">
                <a:latin typeface="Times New Roman" pitchFamily="18" charset="0"/>
                <a:cs typeface="Times New Roman" pitchFamily="18" charset="0"/>
              </a:rPr>
              <a:t>Prevencija: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dentifikacija trudnica sa povećanim rizikom od hipoksičnog fetalnog distresa.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dekvatan perinatološki pristup.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600200" y="1219200"/>
            <a:ext cx="6019800" cy="39624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/>
            <a:endParaRPr lang="sr-Latn-RS" dirty="0"/>
          </a:p>
          <a:p>
            <a:pPr algn="ctr">
              <a:buNone/>
            </a:pP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Sindrom aspiracije mekonijuma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Respiratorni distres uzrokovan prisustvom mekonijuma u plućima novorođenčeta.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Nastaje ispuštanjem mekonijuma u plodovu vodu pre rođenja deteta. 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Aspiracija mekonijuma je ugrožavajuće stanje koje se javlja većinom u terminske i prenešene novorođenčadi.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Značajan je uzročnik novorođenačkog morbiditeta i mortaliteta.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Glavnu ulogu u nastanku aspiracije mekonijuma ima asfiksija.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преузимањ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4800600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sr-Latn-RS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Sindrom aspiracije mekonijuma</a:t>
            </a:r>
          </a:p>
          <a:p>
            <a:pPr>
              <a:buFont typeface="Wingdings" pitchFamily="2" charset="2"/>
              <a:buChar char="Ø"/>
            </a:pPr>
            <a:endParaRPr lang="sr-Latn-RS" sz="16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r-Latn-RS" sz="16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1600" b="1" i="1" dirty="0">
                <a:latin typeface="Times New Roman" pitchFamily="18" charset="0"/>
                <a:cs typeface="Times New Roman" pitchFamily="18" charset="0"/>
              </a:rPr>
              <a:t>Mekonijum- 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crnozelena, bezmirisna, žilava masa koja ispunjava creva novorođenčata.</a:t>
            </a:r>
          </a:p>
          <a:p>
            <a:pPr>
              <a:buFont typeface="Wingdings" pitchFamily="2" charset="2"/>
              <a:buChar char="Ø"/>
            </a:pPr>
            <a:endParaRPr lang="sr-Latn-RS" sz="16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astav mekonijuma: od probavnih sekreta( bilirubina, žučnih soli, enzima, pankreasnih sokova, mukoze), deskvaminisanih ćelija probavnog trakta, kože fetusa, lanugo dlačica, siraste mazi, krvi, amnionske tečnosti.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Zelena boja potiče od žučnih pigmenata koji se ne stvaraju u značajnoj količini do sredine trudnoće, a sam mekonijum ispunjava creva u zadnjem tromesečju fetalnog života.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Mekonijum se izlučuje u prvih 12h- 24h života, potom četri do pet puta tokom tri do četri dana.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r-Latn-RS" sz="16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преузимање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4876800"/>
            <a:ext cx="184785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indrom aspiracije mekonijuma</a:t>
            </a:r>
          </a:p>
          <a:p>
            <a:pPr algn="ctr">
              <a:buNone/>
            </a:pPr>
            <a:endParaRPr lang="sr-Latn-RS" sz="24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Ispuštanje mekonijuma u plodovu vodu nastaje kao posledica hiperperistaltike i relaksacije analnog sfinktera koji su uzrokovani hipoksijom ili ishemijom creva tokom perinatalne asfiksije.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ekonijalna plodova voda je čest nalaz u terminskim i prenešenim trudnoćama, dok se kod nedonoščadi gotovo i ne pojavljuje, što se povezuje sa nezrelošću digestivnog sistema i manjka crevnog polipeptida motilina koji je važan za peristaltiku.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Učestalost MPV se povećava sa trajanjem gestacije tako da u 37-oj NG iznosi 3%, a u 40-oj NG iznosi 13%, u 42-oj NG 18%.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преузимање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3962400"/>
            <a:ext cx="1743075" cy="26193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Sindrom aspiracije mekonijuma</a:t>
            </a:r>
          </a:p>
          <a:p>
            <a:pPr>
              <a:buNone/>
            </a:pPr>
            <a:endParaRPr lang="sr-Latn-RS" sz="16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1600" b="1" i="1" dirty="0">
                <a:latin typeface="Times New Roman" pitchFamily="18" charset="0"/>
                <a:cs typeface="Times New Roman" pitchFamily="18" charset="0"/>
              </a:rPr>
              <a:t>Asfiksija 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je stanje poremećene razmene gasova pre, za vreme ili neposredno posle rođenja, koje izaziva progresivan pad parcijalnog pritiska kiseonika(pO2) i porast parcijalnog pritiska ugljen – dioksida(pCO2), praćeni laktacidozom.</a:t>
            </a:r>
          </a:p>
          <a:p>
            <a:pPr>
              <a:buFont typeface="Wingdings" pitchFamily="2" charset="2"/>
              <a:buChar char="Ø"/>
            </a:pPr>
            <a:endParaRPr lang="sr-Latn-RS" sz="16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To je progresivan i reverzibilan proces, čiji stepen i trajanje određuju ishod.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Uzroci asfiksije </a:t>
            </a:r>
            <a:r>
              <a:rPr lang="sr-Latn-RS" sz="1600" b="1" i="1" dirty="0">
                <a:latin typeface="Times New Roman" pitchFamily="18" charset="0"/>
                <a:cs typeface="Times New Roman" pitchFamily="18" charset="0"/>
              </a:rPr>
              <a:t>prenatalno(51%)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 od strane: </a:t>
            </a:r>
          </a:p>
          <a:p>
            <a:pPr lvl="1">
              <a:buFont typeface="+mj-lt"/>
              <a:buAutoNum type="alphaLcPeriod"/>
            </a:pPr>
            <a:endParaRPr lang="sr-Latn-RS" sz="12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+mj-lt"/>
              <a:buAutoNum type="alphaLcPeriod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Majke (hipertenzija, dijabet, respiratorna i srčana insuficijencija)</a:t>
            </a:r>
          </a:p>
          <a:p>
            <a:pPr lvl="1">
              <a:buFont typeface="+mj-lt"/>
              <a:buAutoNum type="alphaLcPeriod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osteljice ( anomalije, prevremeno odlubljivanje, infarkt)</a:t>
            </a:r>
          </a:p>
          <a:p>
            <a:pPr lvl="1">
              <a:buFont typeface="+mj-lt"/>
              <a:buAutoNum type="alphaLcPeriod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loda (kongenitalne i hromozomske anomalije, strangulacija pupčanika, hemolizna bolest, AV blok, srčana insuficijencija, zastorj intrauterusnog razvoja)</a:t>
            </a:r>
          </a:p>
          <a:p>
            <a:pPr lvl="1">
              <a:buNone/>
            </a:pP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1600" b="1" i="1" dirty="0">
                <a:latin typeface="Times New Roman" pitchFamily="18" charset="0"/>
                <a:cs typeface="Times New Roman" pitchFamily="18" charset="0"/>
              </a:rPr>
              <a:t>eripartalno(40%):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 primena forcepsa i vakum ekstraktora, zategnut pupčanik, čvor na pupčaniku, prolaps pupčanika, sedativi i analgetici u porođaju</a:t>
            </a:r>
            <a:endParaRPr lang="sr-Latn-RS" sz="16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Sindrom aspiracije mekonijuma</a:t>
            </a:r>
          </a:p>
          <a:p>
            <a:pPr algn="ctr">
              <a:buNone/>
            </a:pPr>
            <a:endParaRPr lang="sr-Latn-RS" sz="24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revremena evakuacija mekonijuma nastaje u preko 10% &gt; 37 NG kao posledica hipoksije.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Hipoksija, acidoza i hiperkapnija provociraju snažne disajne pokrete fetusa, kojima se mekonijum unosi u početne delove respiratornog trakta.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pontano disanje dovodi do diseminacije mekonijuma u periferne delove pluća, sa istovremenom parcijalanom ili potpunom opstrukcijom malih disajnih puteva.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 nekim delovima pluća razvija se hiperinflacija sa “ventilnim” mehanizmom. 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Razvoj atelektaza potencira i citotoksično delovanje mekonijuma sa razvojem hemijskog pneumonitisa i destrukcijom surfaktanta.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Razmena gasova u zahvaćenim delovima pluća je otežana što za posledicu ima hipoksemiju, hiperkapniju i acidozu.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Tok SAM-a u znatnoj meri otežava udruženost hemodinamskih promena po tipu PPHN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indrom aspiracije mekonijuma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RS" sz="2000" dirty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r>
              <a:rPr lang="sr-Latn-RS" sz="2000" b="1" i="1" dirty="0">
                <a:latin typeface="Times New Roman" pitchFamily="18" charset="0"/>
                <a:cs typeface="Times New Roman" pitchFamily="18" charset="0"/>
              </a:rPr>
              <a:t>mekonijum (aspiracija)</a:t>
            </a:r>
          </a:p>
          <a:p>
            <a:pPr>
              <a:buNone/>
            </a:pPr>
            <a:r>
              <a:rPr lang="sr-Latn-RS" sz="2000" b="1" i="1" dirty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Left-Right-Up Arrow 3"/>
          <p:cNvSpPr/>
          <p:nvPr/>
        </p:nvSpPr>
        <p:spPr>
          <a:xfrm rot="10800000">
            <a:off x="2743200" y="1752600"/>
            <a:ext cx="3581400" cy="838200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43000" y="2590800"/>
            <a:ext cx="2133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ehanička opstrukcija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1905000" y="3352800"/>
            <a:ext cx="484632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00200" y="3886200"/>
            <a:ext cx="1447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Air tapping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1905000" y="4572000"/>
            <a:ext cx="484632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43000" y="5334000"/>
            <a:ext cx="21336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eujednačena ventilacija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urved Right Arrow 10"/>
          <p:cNvSpPr/>
          <p:nvPr/>
        </p:nvSpPr>
        <p:spPr>
          <a:xfrm>
            <a:off x="304800" y="4038600"/>
            <a:ext cx="1219200" cy="26670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524000" y="6172200"/>
            <a:ext cx="16764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urenje vazduha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581400" y="2667000"/>
            <a:ext cx="19050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emijska</a:t>
            </a:r>
          </a:p>
          <a:p>
            <a:pPr algn="ctr"/>
            <a:r>
              <a:rPr lang="sr-Latn-RS" dirty="0">
                <a:latin typeface="Times New Roman" pitchFamily="18" charset="0"/>
                <a:cs typeface="Times New Roman" pitchFamily="18" charset="0"/>
              </a:rPr>
              <a:t>inflamacija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6248400" y="2514600"/>
            <a:ext cx="1828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urfaktant</a:t>
            </a:r>
          </a:p>
          <a:p>
            <a:pPr algn="ctr"/>
            <a:r>
              <a:rPr lang="sr-Latn-RS" dirty="0">
                <a:latin typeface="Times New Roman" pitchFamily="18" charset="0"/>
                <a:cs typeface="Times New Roman" pitchFamily="18" charset="0"/>
              </a:rPr>
              <a:t>inaktivacija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6400800" y="3733800"/>
            <a:ext cx="20574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latin typeface="Times New Roman" pitchFamily="18" charset="0"/>
                <a:cs typeface="Times New Roman" pitchFamily="18" charset="0"/>
              </a:rPr>
              <a:t>atelektaze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7162800" y="33528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7239000" y="4495800"/>
            <a:ext cx="304800" cy="457200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324600" y="5029200"/>
            <a:ext cx="2209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ntrapulonalni šant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505200" y="5791200"/>
            <a:ext cx="2209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ipoksemija acidoza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6629400" y="5867400"/>
            <a:ext cx="16764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latin typeface="Times New Roman" pitchFamily="18" charset="0"/>
                <a:cs typeface="Times New Roman" pitchFamily="18" charset="0"/>
              </a:rPr>
              <a:t>PPHN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276600" y="5791200"/>
            <a:ext cx="22860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ight Arrow 25"/>
          <p:cNvSpPr/>
          <p:nvPr/>
        </p:nvSpPr>
        <p:spPr>
          <a:xfrm rot="2282006">
            <a:off x="3241133" y="5681240"/>
            <a:ext cx="3048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eft Arrow 26"/>
          <p:cNvSpPr/>
          <p:nvPr/>
        </p:nvSpPr>
        <p:spPr>
          <a:xfrm>
            <a:off x="5943600" y="5943600"/>
            <a:ext cx="609600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 Arrow 27"/>
          <p:cNvSpPr/>
          <p:nvPr/>
        </p:nvSpPr>
        <p:spPr>
          <a:xfrm rot="19320882">
            <a:off x="5542606" y="5563847"/>
            <a:ext cx="821914" cy="217918"/>
          </a:xfrm>
          <a:prstGeom prst="leftArrow">
            <a:avLst>
              <a:gd name="adj1" fmla="val 8459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 rot="1988409">
            <a:off x="5430866" y="3499954"/>
            <a:ext cx="918732" cy="341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Sindrom aspiracije mekonijuma</a:t>
            </a:r>
          </a:p>
          <a:p>
            <a:pPr algn="ctr">
              <a:buNone/>
            </a:pPr>
            <a:endParaRPr lang="sr-Latn-RS" sz="24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ekonijum u plućima ima sledeće efekte:</a:t>
            </a:r>
          </a:p>
          <a:p>
            <a:pPr>
              <a:buFont typeface="+mj-lt"/>
              <a:buAutoNum type="alphaLcPeriod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Mehaničke: delimična ili potpuna opstrukcija disajnih puteva, hiperinflacija, atelektaza.</a:t>
            </a:r>
          </a:p>
          <a:p>
            <a:pPr>
              <a:buFont typeface="+mj-lt"/>
              <a:buAutoNum type="alphaLcPeriod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Hemijske: pneumonitis, klasična inflamacijska reakcija.</a:t>
            </a:r>
          </a:p>
          <a:p>
            <a:pPr>
              <a:buFont typeface="+mj-lt"/>
              <a:buAutoNum type="alphaLcPeriod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+mj-lt"/>
              <a:buAutoNum type="alphaLcPeriod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  <a:r>
              <a:rPr lang="sr-Latn-RS" sz="2000" b="1" i="1" dirty="0">
                <a:latin typeface="Times New Roman" pitchFamily="18" charset="0"/>
                <a:cs typeface="Times New Roman" pitchFamily="18" charset="0"/>
              </a:rPr>
              <a:t>klinička slika</a:t>
            </a:r>
          </a:p>
          <a:p>
            <a:pPr>
              <a:buNone/>
            </a:pPr>
            <a:endParaRPr lang="sr-Latn-RS" sz="20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r-Latn-RS" sz="16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ana pojava RDS.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ačvast grudni koš.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uskultatorni nalaz karakteriše produžen ekspirijum sa difuznim pukotima u kasnom inspirijumu.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oža i nokti i pupčanik prebojeni žuo zelenim pigmentom.   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linički znaci hipoksijsko ishemijske encefalopatije( HIE)                         </a:t>
            </a:r>
          </a:p>
          <a:p>
            <a:pPr>
              <a:buFont typeface="Wingdings" pitchFamily="2" charset="2"/>
              <a:buChar char="Ø"/>
            </a:pPr>
            <a:endParaRPr lang="sr-Latn-RS" sz="16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1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ctr"/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sr-Latn-RS" sz="2400" b="1" i="1" dirty="0">
                <a:latin typeface="Times New Roman" pitchFamily="18" charset="0"/>
                <a:cs typeface="Times New Roman" pitchFamily="18" charset="0"/>
              </a:rPr>
              <a:t>Sindrom aspiracije  mekonijuma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sr-Latn-RS" sz="2000" b="1" i="1" dirty="0">
                <a:latin typeface="Times New Roman" pitchFamily="18" charset="0"/>
                <a:cs typeface="Times New Roman" pitchFamily="18" charset="0"/>
              </a:rPr>
              <a:t>Dijagnoza:</a:t>
            </a:r>
          </a:p>
          <a:p>
            <a:pPr>
              <a:buNone/>
            </a:pPr>
            <a:endParaRPr lang="sr-Latn-RS" sz="20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namneza (perinatalna asfiksija, podatak o zelenoj plodovoj vodi)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linička slika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aboratorijske analize:</a:t>
            </a: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asne analize (hipoksemija, hiperkapnija, acidoza)</a:t>
            </a: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lektroliti seruma</a:t>
            </a: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rvna slika</a:t>
            </a: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akteriološka obrada (hemokultura, trahealni aspirat, brisevi)</a:t>
            </a:r>
          </a:p>
          <a:p>
            <a:pPr>
              <a:buFont typeface="+mj-lt"/>
              <a:buAutoNum type="alphaLcParenR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RTG pluća: karakteristična hiperinflacija sa zaravnjenom dijafragmom, grubi mrljasti infiltrati nepravilnog oblika, znaci povećane količine tečnosti u plućima)</a:t>
            </a: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ekad je </a:t>
            </a:r>
            <a:r>
              <a:rPr lang="sr-Latn-RS" sz="1600">
                <a:latin typeface="Times New Roman" pitchFamily="18" charset="0"/>
                <a:cs typeface="Times New Roman" pitchFamily="18" charset="0"/>
              </a:rPr>
              <a:t>prisutan pneumotoraks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, pneumodeijastinum</a:t>
            </a:r>
          </a:p>
          <a:p>
            <a:pPr>
              <a:buFont typeface="+mj-lt"/>
              <a:buAutoNum type="alphaLcParenR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EHO srca: proširena i slabo kontraktilna desna komora, TR, paradoksalni pokreti IVS-a, PFC ili PPHN</a:t>
            </a:r>
          </a:p>
          <a:p>
            <a:pPr>
              <a:buFont typeface="Wingdings" pitchFamily="2" charset="2"/>
              <a:buChar char="Ø"/>
            </a:pPr>
            <a:endParaRPr lang="sr-Latn-R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1600" dirty="0">
                <a:latin typeface="Times New Roman" pitchFamily="18" charset="0"/>
                <a:cs typeface="Times New Roman" pitchFamily="18" charset="0"/>
              </a:rPr>
              <a:t>est hiperoksije i test hiperoksijske- hiperventilacije.</a:t>
            </a:r>
          </a:p>
          <a:p>
            <a:pPr>
              <a:buFont typeface="Wingdings" pitchFamily="2" charset="2"/>
              <a:buChar char="Ø"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</TotalTime>
  <Words>904</Words>
  <Application>Microsoft Office PowerPoint</Application>
  <PresentationFormat>On-screen Show (4:3)</PresentationFormat>
  <Paragraphs>174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Century Schoolbook</vt:lpstr>
      <vt:lpstr>Times New Roman</vt:lpstr>
      <vt:lpstr>Wingdings</vt:lpstr>
      <vt:lpstr>Wingdings 2</vt:lpstr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zoran avramovic</dc:creator>
  <cp:lastModifiedBy>korisnik</cp:lastModifiedBy>
  <cp:revision>66</cp:revision>
  <dcterms:created xsi:type="dcterms:W3CDTF">2020-01-09T08:53:32Z</dcterms:created>
  <dcterms:modified xsi:type="dcterms:W3CDTF">2024-10-24T08:43:47Z</dcterms:modified>
</cp:coreProperties>
</file>