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7" r:id="rId11"/>
    <p:sldId id="268" r:id="rId12"/>
    <p:sldId id="266" r:id="rId13"/>
    <p:sldId id="265" r:id="rId14"/>
    <p:sldId id="273" r:id="rId15"/>
    <p:sldId id="269" r:id="rId16"/>
    <p:sldId id="272" r:id="rId17"/>
    <p:sldId id="274" r:id="rId18"/>
    <p:sldId id="275" r:id="rId19"/>
    <p:sldId id="270" r:id="rId20"/>
    <p:sldId id="271"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E1E8449-80F2-47BB-9200-36B0BE98FADF}">
          <p14:sldIdLst>
            <p14:sldId id="256"/>
            <p14:sldId id="257"/>
            <p14:sldId id="258"/>
            <p14:sldId id="259"/>
            <p14:sldId id="260"/>
            <p14:sldId id="261"/>
            <p14:sldId id="262"/>
            <p14:sldId id="263"/>
            <p14:sldId id="264"/>
            <p14:sldId id="267"/>
            <p14:sldId id="268"/>
          </p14:sldIdLst>
        </p14:section>
        <p14:section name="Untitled Section" id="{A2C6175F-8977-47A0-A5C9-641FDEBADF23}">
          <p14:sldIdLst>
            <p14:sldId id="266"/>
            <p14:sldId id="265"/>
            <p14:sldId id="273"/>
            <p14:sldId id="269"/>
            <p14:sldId id="272"/>
            <p14:sldId id="274"/>
            <p14:sldId id="275"/>
            <p14:sldId id="270"/>
            <p14:sldId id="271"/>
            <p14:sldId id="276"/>
            <p14:sldId id="277"/>
            <p14:sldId id="278"/>
            <p14:sldId id="2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4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E71AE9-DBBF-407E-AF8D-A7556EACFC1E}"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7530A-9355-4E2A-8122-F848061D1C62}"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E71AE9-DBBF-407E-AF8D-A7556EACFC1E}"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7530A-9355-4E2A-8122-F848061D1C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E71AE9-DBBF-407E-AF8D-A7556EACFC1E}"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7530A-9355-4E2A-8122-F848061D1C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E71AE9-DBBF-407E-AF8D-A7556EACFC1E}"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7530A-9355-4E2A-8122-F848061D1C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E71AE9-DBBF-407E-AF8D-A7556EACFC1E}"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7530A-9355-4E2A-8122-F848061D1C62}"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E71AE9-DBBF-407E-AF8D-A7556EACFC1E}"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7530A-9355-4E2A-8122-F848061D1C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E71AE9-DBBF-407E-AF8D-A7556EACFC1E}" type="datetimeFigureOut">
              <a:rPr lang="en-US" smtClean="0"/>
              <a:t>10/24/2024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37530A-9355-4E2A-8122-F848061D1C62}"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E71AE9-DBBF-407E-AF8D-A7556EACFC1E}" type="datetimeFigureOut">
              <a:rPr lang="en-US" smtClean="0"/>
              <a:t>10/24/2024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37530A-9355-4E2A-8122-F848061D1C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71AE9-DBBF-407E-AF8D-A7556EACFC1E}" type="datetimeFigureOut">
              <a:rPr lang="en-US" smtClean="0"/>
              <a:t>10/24/2024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37530A-9355-4E2A-8122-F848061D1C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E71AE9-DBBF-407E-AF8D-A7556EACFC1E}"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7530A-9355-4E2A-8122-F848061D1C62}"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E71AE9-DBBF-407E-AF8D-A7556EACFC1E}"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7530A-9355-4E2A-8122-F848061D1C6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9E71AE9-DBBF-407E-AF8D-A7556EACFC1E}" type="datetimeFigureOut">
              <a:rPr lang="en-US" smtClean="0"/>
              <a:t>10/24/2024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837530A-9355-4E2A-8122-F848061D1C6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r.wikipedia.org/wiki/Novoro%C4%91ena%C4%8Dka_%C5%BEutic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err="1">
                <a:latin typeface="Times New Roman" panose="02020603050405020304" pitchFamily="18" charset="0"/>
                <a:cs typeface="Times New Roman" panose="02020603050405020304" pitchFamily="18" charset="0"/>
              </a:rPr>
              <a:t>Hiperbilirubinemija</a:t>
            </a:r>
            <a:r>
              <a:rPr lang="en-US" sz="4000" dirty="0">
                <a:latin typeface="Times New Roman" panose="02020603050405020304" pitchFamily="18" charset="0"/>
                <a:cs typeface="Times New Roman" panose="02020603050405020304" pitchFamily="18" charset="0"/>
              </a:rPr>
              <a:t> u </a:t>
            </a:r>
            <a:r>
              <a:rPr lang="sr-Latn-RS" sz="4000" dirty="0">
                <a:latin typeface="Times New Roman" panose="02020603050405020304" pitchFamily="18" charset="0"/>
                <a:cs typeface="Times New Roman" panose="02020603050405020304" pitchFamily="18" charset="0"/>
              </a:rPr>
              <a:t>Novorođenačkom  uzrastu</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sr-Latn-RS" sz="1600" dirty="0"/>
              <a:t>Ana Tešić Aleksić</a:t>
            </a:r>
          </a:p>
          <a:p>
            <a:endParaRPr lang="en-US" sz="1600" dirty="0"/>
          </a:p>
        </p:txBody>
      </p:sp>
    </p:spTree>
    <p:extLst>
      <p:ext uri="{BB962C8B-B14F-4D97-AF65-F5344CB8AC3E}">
        <p14:creationId xmlns:p14="http://schemas.microsoft.com/office/powerpoint/2010/main" val="1780878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             Žutica novorođenčeta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219200"/>
            <a:ext cx="8305800" cy="5029200"/>
          </a:xfrm>
        </p:spPr>
        <p:txBody>
          <a:bodyPr>
            <a:normAutofit fontScale="70000" lnSpcReduction="20000"/>
          </a:bodyPr>
          <a:lstStyle/>
          <a:p>
            <a:pPr marL="0" indent="0">
              <a:buNone/>
            </a:pPr>
            <a:r>
              <a:rPr lang="sr-Latn-RS" sz="3000" dirty="0">
                <a:latin typeface="Times New Roman" panose="02020603050405020304" pitchFamily="18" charset="0"/>
                <a:cs typeface="Times New Roman" panose="02020603050405020304" pitchFamily="18" charset="0"/>
              </a:rPr>
              <a:t>                         Nekonjugovane žutice</a:t>
            </a:r>
          </a:p>
          <a:p>
            <a:pPr>
              <a:buFont typeface="Wingdings" panose="05000000000000000000" pitchFamily="2" charset="2"/>
              <a:buChar char="Ø"/>
            </a:pPr>
            <a:r>
              <a:rPr lang="sr-Latn-RS" sz="2900" dirty="0">
                <a:latin typeface="Times New Roman" panose="02020603050405020304" pitchFamily="18" charset="0"/>
                <a:cs typeface="Times New Roman" panose="02020603050405020304" pitchFamily="18" charset="0"/>
              </a:rPr>
              <a:t>Fiziološka žutica</a:t>
            </a:r>
          </a:p>
          <a:p>
            <a:pPr>
              <a:buFont typeface="Wingdings" panose="05000000000000000000" pitchFamily="2" charset="2"/>
              <a:buChar char="Ø"/>
            </a:pPr>
            <a:r>
              <a:rPr lang="sr-Latn-RS" sz="2900" dirty="0">
                <a:latin typeface="Times New Roman" panose="02020603050405020304" pitchFamily="18" charset="0"/>
                <a:cs typeface="Times New Roman" panose="02020603050405020304" pitchFamily="18" charset="0"/>
              </a:rPr>
              <a:t>Žutica usled povećanog priliva bilirubina:</a:t>
            </a:r>
          </a:p>
          <a:p>
            <a:r>
              <a:rPr lang="sr-Latn-RS" sz="2900" dirty="0">
                <a:latin typeface="Times New Roman" panose="02020603050405020304" pitchFamily="18" charset="0"/>
                <a:cs typeface="Times New Roman" panose="02020603050405020304" pitchFamily="18" charset="0"/>
              </a:rPr>
              <a:t>Hiperviskozni sindrom</a:t>
            </a:r>
          </a:p>
          <a:p>
            <a:r>
              <a:rPr lang="sr-Latn-RS" sz="2900" dirty="0">
                <a:latin typeface="Times New Roman" panose="02020603050405020304" pitchFamily="18" charset="0"/>
                <a:cs typeface="Times New Roman" panose="02020603050405020304" pitchFamily="18" charset="0"/>
              </a:rPr>
              <a:t>Aloimunizacija-hemolizna bolest novorođenčeta( ABO, Rh,monor krvne grupe)</a:t>
            </a:r>
          </a:p>
          <a:p>
            <a:r>
              <a:rPr lang="sr-Latn-RS" sz="2900" dirty="0">
                <a:latin typeface="Times New Roman" panose="02020603050405020304" pitchFamily="18" charset="0"/>
                <a:cs typeface="Times New Roman" panose="02020603050405020304" pitchFamily="18" charset="0"/>
              </a:rPr>
              <a:t>Nenormalnosti eritrocitne membrane(sferocitoza..)</a:t>
            </a:r>
          </a:p>
          <a:p>
            <a:r>
              <a:rPr lang="sr-Latn-RS" sz="2900" dirty="0">
                <a:latin typeface="Times New Roman" panose="02020603050405020304" pitchFamily="18" charset="0"/>
                <a:cs typeface="Times New Roman" panose="02020603050405020304" pitchFamily="18" charset="0"/>
              </a:rPr>
              <a:t>Deficit enzima eritrocita</a:t>
            </a:r>
          </a:p>
          <a:p>
            <a:r>
              <a:rPr lang="sr-Latn-RS" sz="2900" dirty="0">
                <a:latin typeface="Times New Roman" panose="02020603050405020304" pitchFamily="18" charset="0"/>
                <a:cs typeface="Times New Roman" panose="02020603050405020304" pitchFamily="18" charset="0"/>
              </a:rPr>
              <a:t>Hemolizni agensi</a:t>
            </a:r>
          </a:p>
          <a:p>
            <a:r>
              <a:rPr lang="sr-Latn-RS" sz="2900" dirty="0">
                <a:latin typeface="Times New Roman" panose="02020603050405020304" pitchFamily="18" charset="0"/>
                <a:cs typeface="Times New Roman" panose="02020603050405020304" pitchFamily="18" charset="0"/>
              </a:rPr>
              <a:t>Infekcije</a:t>
            </a:r>
          </a:p>
          <a:p>
            <a:r>
              <a:rPr lang="sr-Latn-RS" sz="2900" dirty="0">
                <a:latin typeface="Times New Roman" panose="02020603050405020304" pitchFamily="18" charset="0"/>
                <a:cs typeface="Times New Roman" panose="02020603050405020304" pitchFamily="18" charset="0"/>
              </a:rPr>
              <a:t>Ekstravazati</a:t>
            </a:r>
          </a:p>
          <a:p>
            <a:pPr>
              <a:buFont typeface="Wingdings" panose="05000000000000000000" pitchFamily="2" charset="2"/>
              <a:buChar char="Ø"/>
            </a:pPr>
            <a:r>
              <a:rPr lang="sr-Latn-RS" sz="2900" dirty="0">
                <a:latin typeface="Times New Roman" panose="02020603050405020304" pitchFamily="18" charset="0"/>
                <a:cs typeface="Times New Roman" panose="02020603050405020304" pitchFamily="18" charset="0"/>
              </a:rPr>
              <a:t>Disfunkcija membrane hepatocita(M. Gilbert)</a:t>
            </a:r>
          </a:p>
          <a:p>
            <a:pPr>
              <a:buFont typeface="Wingdings" panose="05000000000000000000" pitchFamily="2" charset="2"/>
              <a:buChar char="Ø"/>
            </a:pPr>
            <a:r>
              <a:rPr lang="sr-Latn-RS" sz="2900" dirty="0">
                <a:latin typeface="Times New Roman" panose="02020603050405020304" pitchFamily="18" charset="0"/>
                <a:cs typeface="Times New Roman" panose="02020603050405020304" pitchFamily="18" charset="0"/>
              </a:rPr>
              <a:t>Urođeni deficit konjugacije bilirubina</a:t>
            </a:r>
          </a:p>
          <a:p>
            <a:pPr>
              <a:buFont typeface="Wingdings" panose="05000000000000000000" pitchFamily="2" charset="2"/>
              <a:buChar char="Ø"/>
            </a:pPr>
            <a:r>
              <a:rPr lang="sr-Latn-RS" sz="2900" dirty="0">
                <a:latin typeface="Times New Roman" panose="02020603050405020304" pitchFamily="18" charset="0"/>
                <a:cs typeface="Times New Roman" panose="02020603050405020304" pitchFamily="18" charset="0"/>
              </a:rPr>
              <a:t>Inhibicija konjugacije bilirubina</a:t>
            </a:r>
          </a:p>
          <a:p>
            <a:pPr>
              <a:buFont typeface="Wingdings" panose="05000000000000000000" pitchFamily="2" charset="2"/>
              <a:buChar char="Ø"/>
            </a:pPr>
            <a:r>
              <a:rPr lang="sr-Latn-RS" sz="2900" dirty="0">
                <a:latin typeface="Times New Roman" panose="02020603050405020304" pitchFamily="18" charset="0"/>
                <a:cs typeface="Times New Roman" panose="02020603050405020304" pitchFamily="18" charset="0"/>
              </a:rPr>
              <a:t>Ostalo</a:t>
            </a:r>
          </a:p>
          <a:p>
            <a:pPr marL="0" indent="0">
              <a:buNone/>
            </a:pPr>
            <a:endParaRPr lang="sr-Latn-RS" sz="2000" dirty="0">
              <a:latin typeface="Times New Roman" panose="02020603050405020304" pitchFamily="18" charset="0"/>
              <a:cs typeface="Times New Roman" panose="02020603050405020304" pitchFamily="18" charset="0"/>
            </a:endParaRPr>
          </a:p>
          <a:p>
            <a:pPr marL="0" indent="0">
              <a:buNone/>
            </a:pPr>
            <a:r>
              <a:rPr lang="sr-Latn-RS"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9306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                     Žutica novorođenčeta</a:t>
            </a:r>
            <a:endParaRPr lang="en-US" sz="3200" dirty="0"/>
          </a:p>
        </p:txBody>
      </p:sp>
      <p:sp>
        <p:nvSpPr>
          <p:cNvPr id="3" name="Content Placeholder 2"/>
          <p:cNvSpPr>
            <a:spLocks noGrp="1"/>
          </p:cNvSpPr>
          <p:nvPr>
            <p:ph idx="1"/>
          </p:nvPr>
        </p:nvSpPr>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       </a:t>
            </a:r>
            <a:r>
              <a:rPr lang="sr-Latn-RS" sz="3200" dirty="0">
                <a:latin typeface="Times New Roman" panose="02020603050405020304" pitchFamily="18" charset="0"/>
                <a:cs typeface="Times New Roman" panose="02020603050405020304" pitchFamily="18" charset="0"/>
              </a:rPr>
              <a:t>Konjugovane žutice</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Zapaljenski procesi( virusi, spirohete,protozoe,bakterije)</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Biohemijski i metabolički nasledni faktori( galaktozemija, fruktozemija, trozinemija)</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Opstrukcija žučnih puteva</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Dubin- jonson i rottor sindrom</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Deficit alfa – 1 - antitripsina</a:t>
            </a:r>
          </a:p>
        </p:txBody>
      </p:sp>
    </p:spTree>
    <p:extLst>
      <p:ext uri="{BB962C8B-B14F-4D97-AF65-F5344CB8AC3E}">
        <p14:creationId xmlns:p14="http://schemas.microsoft.com/office/powerpoint/2010/main" val="2979851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    Žutica novorođenčeta - fiziološka žutica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sr-Latn-RS" sz="2200" dirty="0">
                <a:latin typeface="Times New Roman" panose="02020603050405020304" pitchFamily="18" charset="0"/>
                <a:cs typeface="Times New Roman" panose="02020603050405020304" pitchFamily="18" charset="0"/>
              </a:rPr>
              <a:t>   Fiziološka žutica je benigni ikterus u prvoj nedelji života,(ne javlja se nikad prvog dana) zdravog,terminskog novorođenčeta. Tokom intrauterinog života bilirubin se ekstrahuje preko placente, jedan mali deo se izlučuje preko jetre fetusa. </a:t>
            </a:r>
          </a:p>
          <a:p>
            <a:pPr marL="0" indent="0">
              <a:buNone/>
            </a:pPr>
            <a:r>
              <a:rPr lang="sr-Latn-RS" sz="2200" dirty="0">
                <a:latin typeface="Times New Roman" panose="02020603050405020304" pitchFamily="18" charset="0"/>
                <a:cs typeface="Times New Roman" panose="02020603050405020304" pitchFamily="18" charset="0"/>
              </a:rPr>
              <a:t> Na nivo bilirubina utiče :</a:t>
            </a:r>
          </a:p>
          <a:p>
            <a:r>
              <a:rPr lang="sr-Latn-RS" sz="2200" dirty="0">
                <a:latin typeface="Times New Roman" panose="02020603050405020304" pitchFamily="18" charset="0"/>
                <a:cs typeface="Times New Roman" panose="02020603050405020304" pitchFamily="18" charset="0"/>
                <a:sym typeface="Wingdings" panose="05000000000000000000" pitchFamily="2" charset="2"/>
              </a:rPr>
              <a:t>NG, etnička pripadnost, nadmorska visina..</a:t>
            </a:r>
          </a:p>
          <a:p>
            <a:r>
              <a:rPr lang="sr-Latn-RS" sz="2200" dirty="0">
                <a:latin typeface="Times New Roman" panose="02020603050405020304" pitchFamily="18" charset="0"/>
                <a:cs typeface="Times New Roman" panose="02020603050405020304" pitchFamily="18" charset="0"/>
                <a:sym typeface="Wingdings" panose="05000000000000000000" pitchFamily="2" charset="2"/>
              </a:rPr>
              <a:t>Faktori od strane  majke-pušenje, dijabet..</a:t>
            </a:r>
          </a:p>
          <a:p>
            <a:r>
              <a:rPr lang="sr-Latn-RS" sz="2200" dirty="0">
                <a:latin typeface="Times New Roman" panose="02020603050405020304" pitchFamily="18" charset="0"/>
                <a:cs typeface="Times New Roman" panose="02020603050405020304" pitchFamily="18" charset="0"/>
                <a:sym typeface="Wingdings" panose="05000000000000000000" pitchFamily="2" charset="2"/>
              </a:rPr>
              <a:t>Način završetka porođaja(forceps,vakum)</a:t>
            </a:r>
          </a:p>
          <a:p>
            <a:r>
              <a:rPr lang="sr-Latn-RS" sz="2200" dirty="0">
                <a:latin typeface="Times New Roman" panose="02020603050405020304" pitchFamily="18" charset="0"/>
                <a:cs typeface="Times New Roman" panose="02020603050405020304" pitchFamily="18" charset="0"/>
                <a:sym typeface="Wingdings" panose="05000000000000000000" pitchFamily="2" charset="2"/>
              </a:rPr>
              <a:t>Vreme podvezivanja pupčanika...</a:t>
            </a:r>
          </a:p>
          <a:p>
            <a:pPr marL="0" indent="0">
              <a:buNone/>
            </a:pPr>
            <a:r>
              <a:rPr lang="sr-Latn-RS" sz="2200" dirty="0">
                <a:latin typeface="Times New Roman" panose="02020603050405020304" pitchFamily="18" charset="0"/>
                <a:cs typeface="Times New Roman" panose="02020603050405020304" pitchFamily="18" charset="0"/>
              </a:rPr>
              <a:t>Fiziološku žuticu karakteriše progresivan rast nekonjugovanog bilirubina </a:t>
            </a:r>
            <a:r>
              <a:rPr lang="en-US" sz="2200" dirty="0">
                <a:latin typeface="Times New Roman" panose="02020603050405020304" pitchFamily="18" charset="0"/>
                <a:cs typeface="Times New Roman" panose="02020603050405020304" pitchFamily="18" charset="0"/>
              </a:rPr>
              <a:t>&lt; 30 </a:t>
            </a:r>
            <a:r>
              <a:rPr lang="vi-VN" sz="2200" dirty="0">
                <a:latin typeface="Times New Roman" panose="02020603050405020304" pitchFamily="18" charset="0"/>
                <a:cs typeface="Times New Roman" panose="02020603050405020304" pitchFamily="18" charset="0"/>
              </a:rPr>
              <a:t>µmol/L</a:t>
            </a:r>
            <a:r>
              <a:rPr lang="en-US" sz="2200" dirty="0">
                <a:latin typeface="Times New Roman" panose="02020603050405020304" pitchFamily="18" charset="0"/>
                <a:cs typeface="Times New Roman" panose="02020603050405020304" pitchFamily="18" charset="0"/>
              </a:rPr>
              <a:t> </a:t>
            </a:r>
            <a:r>
              <a:rPr lang="sr-Latn-RS" sz="2200" dirty="0">
                <a:latin typeface="Times New Roman" panose="02020603050405020304" pitchFamily="18" charset="0"/>
                <a:cs typeface="Times New Roman" panose="02020603050405020304" pitchFamily="18" charset="0"/>
              </a:rPr>
              <a:t>u krvi pupčanika, pojava žutice 2.-3. dana života, dnevni porast bilirubina </a:t>
            </a:r>
            <a:r>
              <a:rPr lang="en-US" sz="2200" dirty="0">
                <a:latin typeface="Times New Roman" panose="02020603050405020304" pitchFamily="18" charset="0"/>
                <a:cs typeface="Times New Roman" panose="02020603050405020304" pitchFamily="18" charset="0"/>
              </a:rPr>
              <a:t>&lt; 83,3 </a:t>
            </a:r>
            <a:r>
              <a:rPr lang="vi-VN" sz="2200" dirty="0">
                <a:latin typeface="Times New Roman" panose="02020603050405020304" pitchFamily="18" charset="0"/>
                <a:cs typeface="Times New Roman" panose="02020603050405020304" pitchFamily="18" charset="0"/>
              </a:rPr>
              <a:t>µmol/L</a:t>
            </a:r>
            <a:r>
              <a:rPr lang="en-US" sz="2200" dirty="0">
                <a:latin typeface="Times New Roman" panose="02020603050405020304" pitchFamily="18" charset="0"/>
                <a:cs typeface="Times New Roman" panose="02020603050405020304" pitchFamily="18" charset="0"/>
              </a:rPr>
              <a:t> </a:t>
            </a:r>
            <a:r>
              <a:rPr lang="sr-Latn-RS" sz="2200" dirty="0">
                <a:latin typeface="Times New Roman" panose="02020603050405020304" pitchFamily="18" charset="0"/>
                <a:cs typeface="Times New Roman" panose="02020603050405020304" pitchFamily="18" charset="0"/>
              </a:rPr>
              <a:t>uz najviše vrednosti 4.-5. dana.Žutica se  gubi između 11. i 15. dana. Vrednosti bilirubina ne prelaze 220,5 </a:t>
            </a:r>
            <a:r>
              <a:rPr lang="vi-VN" sz="2200" dirty="0">
                <a:latin typeface="Times New Roman" panose="02020603050405020304" pitchFamily="18" charset="0"/>
                <a:cs typeface="Times New Roman" panose="02020603050405020304" pitchFamily="18" charset="0"/>
              </a:rPr>
              <a:t>µmol/L</a:t>
            </a:r>
            <a:r>
              <a:rPr lang="sr-Latn-RS" sz="2200" dirty="0">
                <a:latin typeface="Times New Roman" panose="02020603050405020304" pitchFamily="18" charset="0"/>
                <a:cs typeface="Times New Roman" panose="02020603050405020304" pitchFamily="18" charset="0"/>
              </a:rPr>
              <a:t> Konjugovani nije viši od 15% ukupnog.</a:t>
            </a:r>
          </a:p>
          <a:p>
            <a:pPr marL="0" indent="0">
              <a:buNone/>
            </a:pPr>
            <a:r>
              <a:rPr lang="sr-Latn-RS"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499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novorođenčeta - fiziološka žutica</a:t>
            </a:r>
            <a:endParaRPr lang="en-US" sz="3200" dirty="0"/>
          </a:p>
        </p:txBody>
      </p:sp>
      <p:sp>
        <p:nvSpPr>
          <p:cNvPr id="3" name="Content Placeholder 2"/>
          <p:cNvSpPr>
            <a:spLocks noGrp="1"/>
          </p:cNvSpPr>
          <p:nvPr>
            <p:ph idx="1"/>
          </p:nvPr>
        </p:nvSpPr>
        <p:spPr/>
        <p:txBody>
          <a:bodyPr>
            <a:normAutofit/>
          </a:bodyPr>
          <a:lstStyle/>
          <a:p>
            <a:pPr marL="0" indent="0">
              <a:buNone/>
            </a:pPr>
            <a:r>
              <a:rPr lang="sr-Latn-RS" sz="2200" dirty="0">
                <a:latin typeface="Times New Roman" panose="02020603050405020304" pitchFamily="18" charset="0"/>
                <a:cs typeface="Times New Roman" panose="02020603050405020304" pitchFamily="18" charset="0"/>
              </a:rPr>
              <a:t>                   Uzroci fiziološke žutice su:</a:t>
            </a:r>
          </a:p>
          <a:p>
            <a:r>
              <a:rPr lang="sr-Latn-RS" sz="2000" dirty="0">
                <a:latin typeface="Times New Roman" panose="02020603050405020304" pitchFamily="18" charset="0"/>
                <a:cs typeface="Times New Roman" panose="02020603050405020304" pitchFamily="18" charset="0"/>
              </a:rPr>
              <a:t>Povećan priliv bilirubina u jetru ( visok broj i skraćen vek eritrocita novorođenčeta,povećana aktivnost enz. Hem-oksigenaze,povećana enterohepatična cirkulacija)</a:t>
            </a:r>
          </a:p>
          <a:p>
            <a:r>
              <a:rPr lang="sr-Latn-RS" sz="2000" dirty="0">
                <a:latin typeface="Times New Roman" panose="02020603050405020304" pitchFamily="18" charset="0"/>
                <a:cs typeface="Times New Roman" panose="02020603050405020304" pitchFamily="18" charset="0"/>
              </a:rPr>
              <a:t>Smanjen ulazak bilirubina u hepatocit( niska konc.Y proteina)</a:t>
            </a:r>
          </a:p>
          <a:p>
            <a:r>
              <a:rPr lang="sr-Latn-RS" sz="2000" dirty="0">
                <a:latin typeface="Times New Roman" panose="02020603050405020304" pitchFamily="18" charset="0"/>
                <a:cs typeface="Times New Roman" panose="02020603050405020304" pitchFamily="18" charset="0"/>
              </a:rPr>
              <a:t>Smanjena konjugacija bilirubina u hepatocitu( smanjena koncentracija UDPG-dehidrogenaze, smanjena aktivnost UDPG-Ts-normalizuje se 5.-10. dana)</a:t>
            </a:r>
          </a:p>
          <a:p>
            <a:r>
              <a:rPr lang="sr-Latn-RS" sz="2000" dirty="0">
                <a:latin typeface="Times New Roman" panose="02020603050405020304" pitchFamily="18" charset="0"/>
                <a:cs typeface="Times New Roman" panose="02020603050405020304" pitchFamily="18" charset="0"/>
              </a:rPr>
              <a:t>Smanjena oksigenacija jetre posle podvezivanja pupčanika.</a:t>
            </a:r>
          </a:p>
          <a:p>
            <a:r>
              <a:rPr lang="en-US" sz="2000" dirty="0" err="1">
                <a:latin typeface="Times New Roman" panose="02020603050405020304" pitchFamily="18" charset="0"/>
                <a:cs typeface="Times New Roman" panose="02020603050405020304" pitchFamily="18" charset="0"/>
              </a:rPr>
              <a:t>Fiziološka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žutica</a:t>
            </a:r>
            <a:r>
              <a:rPr lang="en-US" sz="2000" dirty="0">
                <a:latin typeface="Times New Roman" panose="02020603050405020304" pitchFamily="18" charset="0"/>
                <a:cs typeface="Times New Roman" panose="02020603050405020304" pitchFamily="18" charset="0"/>
              </a:rPr>
              <a:t> se ne </a:t>
            </a:r>
            <a:r>
              <a:rPr lang="en-US" sz="2000" dirty="0" err="1">
                <a:latin typeface="Times New Roman" panose="02020603050405020304" pitchFamily="18" charset="0"/>
                <a:cs typeface="Times New Roman" panose="02020603050405020304" pitchFamily="18" charset="0"/>
              </a:rPr>
              <a:t>leči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lekovima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obično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češćim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hranjnjem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čime</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razvija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crevna</a:t>
            </a:r>
            <a:r>
              <a:rPr lang="en-US" sz="2000" dirty="0">
                <a:latin typeface="Times New Roman" panose="02020603050405020304" pitchFamily="18" charset="0"/>
                <a:cs typeface="Times New Roman" panose="02020603050405020304" pitchFamily="18" charset="0"/>
              </a:rPr>
              <a:t> flora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sistem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varenje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kojim</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izbacuje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višak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bilirubina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sunčanjem</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95049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kod novorođenčeta – patološka žutica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b="1" dirty="0">
                <a:latin typeface="Times New Roman" panose="02020603050405020304" pitchFamily="18" charset="0"/>
                <a:cs typeface="Times New Roman" panose="02020603050405020304" pitchFamily="18" charset="0"/>
              </a:rPr>
              <a:t>P</a:t>
            </a:r>
            <a:r>
              <a:rPr lang="vi-VN" sz="2000" b="1" dirty="0">
                <a:latin typeface="Times New Roman" panose="02020603050405020304" pitchFamily="18" charset="0"/>
                <a:cs typeface="Times New Roman" panose="02020603050405020304" pitchFamily="18" charset="0"/>
              </a:rPr>
              <a:t>atološku žutica</a:t>
            </a:r>
            <a:r>
              <a:rPr lang="vi-VN" sz="2000" dirty="0">
                <a:latin typeface="Times New Roman" panose="02020603050405020304" pitchFamily="18" charset="0"/>
                <a:cs typeface="Times New Roman" panose="02020603050405020304" pitchFamily="18" charset="0"/>
              </a:rPr>
              <a:t> nast</a:t>
            </a:r>
            <a:r>
              <a:rPr lang="sr-Latn-RS" sz="2000" dirty="0">
                <a:latin typeface="Times New Roman" panose="02020603050405020304" pitchFamily="18" charset="0"/>
                <a:cs typeface="Times New Roman" panose="02020603050405020304" pitchFamily="18" charset="0"/>
              </a:rPr>
              <a:t>aje</a:t>
            </a:r>
            <a:r>
              <a:rPr lang="vi-VN" sz="2000" dirty="0">
                <a:latin typeface="Times New Roman" panose="02020603050405020304" pitchFamily="18" charset="0"/>
                <a:cs typeface="Times New Roman" panose="02020603050405020304" pitchFamily="18" charset="0"/>
              </a:rPr>
              <a:t> u prva 24 sata, a koncentracija bilirubina se dnevno povećava za 85 µmol/L. </a:t>
            </a:r>
            <a:r>
              <a:rPr lang="sr-Latn-RS" sz="2000" dirty="0">
                <a:latin typeface="Times New Roman" panose="02020603050405020304" pitchFamily="18" charset="0"/>
                <a:cs typeface="Times New Roman" panose="02020603050405020304" pitchFamily="18" charset="0"/>
              </a:rPr>
              <a:t>Kod </a:t>
            </a:r>
            <a:r>
              <a:rPr lang="vi-VN" sz="2000" dirty="0">
                <a:latin typeface="Times New Roman" panose="02020603050405020304" pitchFamily="18" charset="0"/>
                <a:cs typeface="Times New Roman" panose="02020603050405020304" pitchFamily="18" charset="0"/>
              </a:rPr>
              <a:t>terminski rođenog deteta koncentracija bilirubina u serumu premašuje 255 µmol/L, dok u </a:t>
            </a:r>
            <a:r>
              <a:rPr lang="sr-Latn-RS" sz="2000" dirty="0">
                <a:latin typeface="Times New Roman" panose="02020603050405020304" pitchFamily="18" charset="0"/>
                <a:cs typeface="Times New Roman" panose="02020603050405020304" pitchFamily="18" charset="0"/>
              </a:rPr>
              <a:t>prevremeno rođenog</a:t>
            </a:r>
            <a:r>
              <a:rPr lang="vi-VN" sz="2000" dirty="0">
                <a:latin typeface="Times New Roman" panose="02020603050405020304" pitchFamily="18" charset="0"/>
                <a:cs typeface="Times New Roman" panose="02020603050405020304" pitchFamily="18" charset="0"/>
              </a:rPr>
              <a:t> je </a:t>
            </a:r>
            <a:r>
              <a:rPr lang="sr-Latn-RS"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viša od 205 µmol/L. Postojanje žutice </a:t>
            </a:r>
            <a:r>
              <a:rPr lang="sr-Latn-RS" sz="2000" dirty="0">
                <a:latin typeface="Times New Roman" panose="02020603050405020304" pitchFamily="18" charset="0"/>
                <a:cs typeface="Times New Roman" panose="02020603050405020304" pitchFamily="18" charset="0"/>
              </a:rPr>
              <a:t>posle </a:t>
            </a:r>
            <a:r>
              <a:rPr lang="vi-VN" sz="2000" dirty="0">
                <a:latin typeface="Times New Roman" panose="02020603050405020304" pitchFamily="18" charset="0"/>
                <a:cs typeface="Times New Roman" panose="02020603050405020304" pitchFamily="18" charset="0"/>
              </a:rPr>
              <a:t>prv</a:t>
            </a:r>
            <a:r>
              <a:rPr lang="sr-Latn-RS" sz="2000" dirty="0">
                <a:latin typeface="Times New Roman" panose="02020603050405020304" pitchFamily="18" charset="0"/>
                <a:cs typeface="Times New Roman" panose="02020603050405020304" pitchFamily="18" charset="0"/>
              </a:rPr>
              <a:t>e</a:t>
            </a:r>
            <a:r>
              <a:rPr lang="vi-VN" sz="20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nedelje</a:t>
            </a:r>
            <a:r>
              <a:rPr lang="vi-VN" sz="2000" dirty="0">
                <a:latin typeface="Times New Roman" panose="02020603050405020304" pitchFamily="18" charset="0"/>
                <a:cs typeface="Times New Roman" panose="02020603050405020304" pitchFamily="18" charset="0"/>
              </a:rPr>
              <a:t> života kod donešenog ili na </a:t>
            </a:r>
            <a:r>
              <a:rPr lang="sr-Latn-RS" sz="2000" dirty="0">
                <a:latin typeface="Times New Roman" panose="02020603050405020304" pitchFamily="18" charset="0"/>
                <a:cs typeface="Times New Roman" panose="02020603050405020304" pitchFamily="18" charset="0"/>
              </a:rPr>
              <a:t>kraju</a:t>
            </a:r>
            <a:r>
              <a:rPr lang="vi-VN" sz="2000" dirty="0">
                <a:latin typeface="Times New Roman" panose="02020603050405020304" pitchFamily="18" charset="0"/>
                <a:cs typeface="Times New Roman" panose="02020603050405020304" pitchFamily="18" charset="0"/>
              </a:rPr>
              <a:t> treće</a:t>
            </a:r>
            <a:r>
              <a:rPr lang="sr-Latn-RS" sz="2000" dirty="0">
                <a:latin typeface="Times New Roman" panose="02020603050405020304" pitchFamily="18" charset="0"/>
                <a:cs typeface="Times New Roman" panose="02020603050405020304" pitchFamily="18" charset="0"/>
              </a:rPr>
              <a:t> nedelje </a:t>
            </a:r>
            <a:r>
              <a:rPr lang="vi-VN" sz="2000" dirty="0">
                <a:latin typeface="Times New Roman" panose="02020603050405020304" pitchFamily="18" charset="0"/>
                <a:cs typeface="Times New Roman" panose="02020603050405020304" pitchFamily="18" charset="0"/>
              </a:rPr>
              <a:t>u nedonešenog novorođenčeta </a:t>
            </a:r>
            <a:r>
              <a:rPr lang="sr-Latn-RS" sz="2000" dirty="0">
                <a:latin typeface="Times New Roman" panose="02020603050405020304" pitchFamily="18" charset="0"/>
                <a:cs typeface="Times New Roman" panose="02020603050405020304" pitchFamily="18" charset="0"/>
              </a:rPr>
              <a:t>ukazuje na </a:t>
            </a:r>
            <a:r>
              <a:rPr lang="vi-VN" sz="2000" dirty="0">
                <a:latin typeface="Times New Roman" panose="02020603050405020304" pitchFamily="18" charset="0"/>
                <a:cs typeface="Times New Roman" panose="02020603050405020304" pitchFamily="18" charset="0"/>
              </a:rPr>
              <a:t> prisutnosti određene patologije.  </a:t>
            </a:r>
            <a:r>
              <a:rPr lang="sr-Latn-RS" sz="2000" dirty="0">
                <a:latin typeface="Times New Roman" panose="02020603050405020304" pitchFamily="18" charset="0"/>
                <a:cs typeface="Times New Roman" panose="02020603050405020304" pitchFamily="18" charset="0"/>
              </a:rPr>
              <a:t>Javlja se povišena temperatura i groznica.</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12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novorođenčeta – nekonjugovane žutice</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b="1" dirty="0">
                <a:latin typeface="Times New Roman" panose="02020603050405020304" pitchFamily="18" charset="0"/>
                <a:cs typeface="Times New Roman" panose="02020603050405020304" pitchFamily="18" charset="0"/>
              </a:rPr>
              <a:t>Hiperviskozni sindrom( policitemija)- </a:t>
            </a:r>
            <a:r>
              <a:rPr lang="sr-Latn-RS" sz="2000" dirty="0">
                <a:latin typeface="Times New Roman" panose="02020603050405020304" pitchFamily="18" charset="0"/>
                <a:cs typeface="Times New Roman" panose="02020603050405020304" pitchFamily="18" charset="0"/>
              </a:rPr>
              <a:t>je stanje izazvano povećanom viskoznošću krvi 2SD veća od normale.</a:t>
            </a:r>
          </a:p>
          <a:p>
            <a:pPr marL="0" indent="0">
              <a:buNone/>
            </a:pPr>
            <a:r>
              <a:rPr lang="sr-Latn-RS" sz="2000" dirty="0">
                <a:latin typeface="Times New Roman" panose="02020603050405020304" pitchFamily="18" charset="0"/>
                <a:cs typeface="Times New Roman" panose="02020603050405020304" pitchFamily="18" charset="0"/>
              </a:rPr>
              <a:t>Karakteriše ga: hipoglikemija, hipocalcijemija, trombocitopenija, povećana vrednost hematokrita.</a:t>
            </a:r>
          </a:p>
          <a:p>
            <a:pPr marL="0" indent="0">
              <a:buNone/>
            </a:pPr>
            <a:r>
              <a:rPr lang="sr-Latn-RS" sz="2000" dirty="0">
                <a:latin typeface="Times New Roman" panose="02020603050405020304" pitchFamily="18" charset="0"/>
                <a:cs typeface="Times New Roman" panose="02020603050405020304" pitchFamily="18" charset="0"/>
              </a:rPr>
              <a:t>Lečenje: parcijalna ETS svežom smrznutom plazmom ili 5% albuminima.</a:t>
            </a:r>
          </a:p>
          <a:p>
            <a:pPr marL="0" indent="0">
              <a:buNone/>
            </a:pPr>
            <a:r>
              <a:rPr lang="sr-Latn-RS" sz="2000" b="1" dirty="0">
                <a:latin typeface="Times New Roman" panose="02020603050405020304" pitchFamily="18" charset="0"/>
                <a:cs typeface="Times New Roman" panose="02020603050405020304" pitchFamily="18" charset="0"/>
              </a:rPr>
              <a:t>Hemolizna bolest novorođenčeta  </a:t>
            </a:r>
            <a:r>
              <a:rPr lang="sr-Latn-RS" sz="2000" dirty="0">
                <a:latin typeface="Times New Roman" panose="02020603050405020304" pitchFamily="18" charset="0"/>
                <a:cs typeface="Times New Roman" panose="02020603050405020304" pitchFamily="18" charset="0"/>
              </a:rPr>
              <a:t>je patološko stanje nastalo feto- maternalnom aloimunizacijom antigenima u Rh, ABO sistemu. Ispoljava se u prvih 24(36h)konjugovani bilirubin prelazi 15%konc.ukupnog bilirubina u serumu i perzistira duže od 2-3 nedelje.</a:t>
            </a:r>
          </a:p>
          <a:p>
            <a:pPr marL="0" indent="0">
              <a:buNone/>
            </a:pPr>
            <a:r>
              <a:rPr lang="sr-Latn-RS" sz="2000" dirty="0">
                <a:latin typeface="Times New Roman" panose="02020603050405020304" pitchFamily="18" charset="0"/>
                <a:cs typeface="Times New Roman" panose="02020603050405020304" pitchFamily="18" charset="0"/>
              </a:rPr>
              <a:t>Lečenje:ETS, foto th.</a:t>
            </a:r>
          </a:p>
          <a:p>
            <a:pPr marL="0" indent="0">
              <a:buNone/>
            </a:pPr>
            <a:endParaRPr lang="sr-Latn-RS" sz="2000" dirty="0">
              <a:latin typeface="Times New Roman" panose="02020603050405020304" pitchFamily="18" charset="0"/>
              <a:cs typeface="Times New Roman" panose="02020603050405020304" pitchFamily="18" charset="0"/>
            </a:endParaRPr>
          </a:p>
          <a:p>
            <a:pPr marL="0" indent="0">
              <a:buNone/>
            </a:pPr>
            <a:endParaRPr lang="sr-Latn-RS" sz="2000" dirty="0">
              <a:latin typeface="Times New Roman" panose="02020603050405020304" pitchFamily="18" charset="0"/>
              <a:cs typeface="Times New Roman" panose="02020603050405020304" pitchFamily="18" charset="0"/>
            </a:endParaRPr>
          </a:p>
          <a:p>
            <a:pPr marL="0" indent="0">
              <a:buNone/>
            </a:pPr>
            <a:endParaRPr lang="sr-Latn-R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393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3600" dirty="0">
                <a:latin typeface="Times New Roman" panose="02020603050405020304" pitchFamily="18" charset="0"/>
                <a:cs typeface="Times New Roman" panose="02020603050405020304" pitchFamily="18" charset="0"/>
              </a:rPr>
              <a:t>Žutica</a:t>
            </a:r>
            <a:r>
              <a:rPr lang="sr-Latn-RS" dirty="0">
                <a:latin typeface="Times New Roman" panose="02020603050405020304" pitchFamily="18" charset="0"/>
                <a:cs typeface="Times New Roman" panose="02020603050405020304" pitchFamily="18" charset="0"/>
              </a:rPr>
              <a:t> novorođenčeta – nekonjugovane žutice</a:t>
            </a:r>
            <a:endParaRPr lang="en-US" dirty="0"/>
          </a:p>
        </p:txBody>
      </p:sp>
      <p:sp>
        <p:nvSpPr>
          <p:cNvPr id="3" name="Content Placeholder 2"/>
          <p:cNvSpPr>
            <a:spLocks noGrp="1"/>
          </p:cNvSpPr>
          <p:nvPr>
            <p:ph idx="1"/>
          </p:nvPr>
        </p:nvSpPr>
        <p:spPr/>
        <p:txBody>
          <a:bodyPr>
            <a:normAutofit/>
          </a:bodyPr>
          <a:lstStyle/>
          <a:p>
            <a:pPr marL="61913" lvl="4" indent="0">
              <a:buNone/>
            </a:pPr>
            <a:r>
              <a:rPr lang="vi-VN" sz="2000" b="1" dirty="0">
                <a:latin typeface="Times New Roman" panose="02020603050405020304" pitchFamily="18" charset="0"/>
                <a:cs typeface="Times New Roman" panose="02020603050405020304" pitchFamily="18" charset="0"/>
              </a:rPr>
              <a:t>Gilbertov sindrom </a:t>
            </a:r>
            <a:r>
              <a:rPr lang="vi-VN" sz="2000" dirty="0">
                <a:latin typeface="Times New Roman" panose="02020603050405020304" pitchFamily="18" charset="0"/>
                <a:cs typeface="Times New Roman" panose="02020603050405020304" pitchFamily="18" charset="0"/>
              </a:rPr>
              <a:t>je nas</a:t>
            </a:r>
            <a:r>
              <a:rPr lang="sr-Latn-RS" sz="2000" dirty="0">
                <a:latin typeface="Times New Roman" panose="02020603050405020304" pitchFamily="18" charset="0"/>
                <a:cs typeface="Times New Roman" panose="02020603050405020304" pitchFamily="18" charset="0"/>
              </a:rPr>
              <a:t>l</a:t>
            </a:r>
            <a:r>
              <a:rPr lang="vi-VN" sz="2000" dirty="0">
                <a:latin typeface="Times New Roman" panose="02020603050405020304" pitchFamily="18" charset="0"/>
                <a:cs typeface="Times New Roman" panose="02020603050405020304" pitchFamily="18" charset="0"/>
              </a:rPr>
              <a:t>edni poremećaj metabolizma bilirubina koji se nasleđuje autosomno-recesivno i autosomno-dom</a:t>
            </a:r>
            <a:r>
              <a:rPr lang="sr-Latn-RS" sz="2000" dirty="0">
                <a:latin typeface="Times New Roman" panose="02020603050405020304" pitchFamily="18" charset="0"/>
                <a:cs typeface="Times New Roman" panose="02020603050405020304" pitchFamily="18" charset="0"/>
              </a:rPr>
              <a:t>inantno. J</a:t>
            </a:r>
            <a:r>
              <a:rPr lang="vi-VN" sz="2000" dirty="0">
                <a:latin typeface="Times New Roman" panose="02020603050405020304" pitchFamily="18" charset="0"/>
                <a:cs typeface="Times New Roman" panose="02020603050405020304" pitchFamily="18" charset="0"/>
              </a:rPr>
              <a:t>etr</a:t>
            </a:r>
            <a:r>
              <a:rPr lang="sr-Latn-RS" sz="2000" dirty="0">
                <a:latin typeface="Times New Roman" panose="02020603050405020304" pitchFamily="18" charset="0"/>
                <a:cs typeface="Times New Roman" panose="02020603050405020304" pitchFamily="18" charset="0"/>
              </a:rPr>
              <a:t>a </a:t>
            </a:r>
            <a:r>
              <a:rPr lang="vi-VN" sz="2000" dirty="0">
                <a:latin typeface="Times New Roman" panose="02020603050405020304" pitchFamily="18" charset="0"/>
                <a:cs typeface="Times New Roman" panose="02020603050405020304" pitchFamily="18" charset="0"/>
              </a:rPr>
              <a:t> ne može </a:t>
            </a:r>
            <a:r>
              <a:rPr lang="sr-Latn-RS" sz="2000" dirty="0">
                <a:latin typeface="Times New Roman" panose="02020603050405020304" pitchFamily="18" charset="0"/>
                <a:cs typeface="Times New Roman" panose="02020603050405020304" pitchFamily="18" charset="0"/>
              </a:rPr>
              <a:t>pravilno</a:t>
            </a:r>
            <a:r>
              <a:rPr lang="vi-VN" sz="2000" dirty="0">
                <a:latin typeface="Times New Roman" panose="02020603050405020304" pitchFamily="18" charset="0"/>
                <a:cs typeface="Times New Roman" panose="02020603050405020304" pitchFamily="18" charset="0"/>
              </a:rPr>
              <a:t> obraditi bilirubin. Žutica prisutna na očima kao ključan simptom pojavljuje se nakon što se količina nekonjugiranog bilirubina uveća us</a:t>
            </a:r>
            <a:r>
              <a:rPr lang="sr-Latn-RS" sz="2000" dirty="0">
                <a:latin typeface="Times New Roman" panose="02020603050405020304" pitchFamily="18" charset="0"/>
                <a:cs typeface="Times New Roman" panose="02020603050405020304" pitchFamily="18" charset="0"/>
              </a:rPr>
              <a:t>le</a:t>
            </a:r>
            <a:r>
              <a:rPr lang="vi-VN" sz="2000" dirty="0">
                <a:latin typeface="Times New Roman" panose="02020603050405020304" pitchFamily="18" charset="0"/>
                <a:cs typeface="Times New Roman" panose="02020603050405020304" pitchFamily="18" charset="0"/>
              </a:rPr>
              <a:t>d nedovoljne aktivnosti enzima glukuronoziltransferaze. Povodom za povećanje koncentracije bilirubina smatra se i fizički napor, infektivna bolest, gladovanje ili stres. </a:t>
            </a:r>
            <a:endParaRPr lang="sr-Latn-RS" sz="2000" dirty="0">
              <a:latin typeface="Times New Roman" panose="02020603050405020304" pitchFamily="18" charset="0"/>
              <a:cs typeface="Times New Roman" panose="02020603050405020304" pitchFamily="18" charset="0"/>
            </a:endParaRPr>
          </a:p>
          <a:p>
            <a:pPr marL="61913" lvl="4" indent="0">
              <a:buNone/>
            </a:pPr>
            <a:r>
              <a:rPr lang="en-US" sz="2000" b="1" dirty="0" err="1">
                <a:latin typeface="Times New Roman" panose="02020603050405020304" pitchFamily="18" charset="0"/>
                <a:cs typeface="Times New Roman" panose="02020603050405020304" pitchFamily="18" charset="0"/>
              </a:rPr>
              <a:t>Crigler-Najjarov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sindrom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delimo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oblika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odnosno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tipa</a:t>
            </a:r>
            <a:r>
              <a:rPr lang="en-US" sz="2000" dirty="0">
                <a:latin typeface="Times New Roman" panose="02020603050405020304" pitchFamily="18" charset="0"/>
                <a:cs typeface="Times New Roman" panose="02020603050405020304" pitchFamily="18" charset="0"/>
              </a:rPr>
              <a:t>, tip 1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tip 2. Tip 1 </a:t>
            </a:r>
            <a:r>
              <a:rPr lang="en-US" sz="2000" dirty="0" err="1">
                <a:latin typeface="Times New Roman" panose="02020603050405020304" pitchFamily="18" charset="0"/>
                <a:cs typeface="Times New Roman" panose="02020603050405020304" pitchFamily="18" charset="0"/>
              </a:rPr>
              <a:t>srećemo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izuzetno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retko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to u 1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100 000 </a:t>
            </a:r>
            <a:r>
              <a:rPr lang="en-US" sz="2000" dirty="0" err="1">
                <a:latin typeface="Times New Roman" panose="02020603050405020304" pitchFamily="18" charset="0"/>
                <a:cs typeface="Times New Roman" panose="02020603050405020304" pitchFamily="18" charset="0"/>
              </a:rPr>
              <a:t>ljudi</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prenosi</a:t>
            </a:r>
            <a:r>
              <a:rPr lang="en-US" sz="2000" dirty="0">
                <a:latin typeface="Times New Roman" panose="02020603050405020304" pitchFamily="18" charset="0"/>
                <a:cs typeface="Times New Roman" panose="02020603050405020304" pitchFamily="18" charset="0"/>
              </a:rPr>
              <a:t> se auto</a:t>
            </a:r>
            <a:r>
              <a:rPr lang="sr-Latn-RS" sz="2000" dirty="0">
                <a:latin typeface="Times New Roman" panose="02020603050405020304" pitchFamily="18" charset="0"/>
                <a:cs typeface="Times New Roman" panose="02020603050405020304" pitchFamily="18" charset="0"/>
              </a:rPr>
              <a:t>z</a:t>
            </a:r>
            <a:r>
              <a:rPr lang="en-US" sz="2000" dirty="0" err="1">
                <a:latin typeface="Times New Roman" panose="02020603050405020304" pitchFamily="18" charset="0"/>
                <a:cs typeface="Times New Roman" panose="02020603050405020304" pitchFamily="18" charset="0"/>
              </a:rPr>
              <a:t>omno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recesivno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prvog</a:t>
            </a:r>
            <a:r>
              <a:rPr lang="en-US" sz="20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oblika zbog </a:t>
            </a:r>
            <a:r>
              <a:rPr lang="en-US" sz="2000" dirty="0" err="1">
                <a:latin typeface="Times New Roman" panose="02020603050405020304" pitchFamily="18" charset="0"/>
                <a:cs typeface="Times New Roman" panose="02020603050405020304" pitchFamily="18" charset="0"/>
              </a:rPr>
              <a:t>nedostatka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enzima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glukuronil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transferaze</a:t>
            </a:r>
            <a:r>
              <a:rPr lang="en-US" sz="20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i </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nemogućnosti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konjugacije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bilirubina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dolazi</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teške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hiperbilirubinemije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može</a:t>
            </a:r>
            <a:r>
              <a:rPr lang="en-US" sz="20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dovesti do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kernikteru</a:t>
            </a:r>
            <a:r>
              <a:rPr lang="sr-Latn-RS" sz="2000" dirty="0">
                <a:latin typeface="Times New Roman" panose="02020603050405020304" pitchFamily="18" charset="0"/>
                <a:cs typeface="Times New Roman" panose="02020603050405020304" pitchFamily="18" charset="0"/>
              </a:rPr>
              <a:t>sa.</a:t>
            </a:r>
            <a:r>
              <a:rPr lang="en-US" sz="2000" dirty="0">
                <a:latin typeface="Times New Roman" panose="02020603050405020304" pitchFamily="18" charset="0"/>
                <a:cs typeface="Times New Roman" panose="02020603050405020304" pitchFamily="18" charset="0"/>
              </a:rPr>
              <a:t> </a:t>
            </a:r>
            <a:endParaRPr lang="sr-Latn-RS" sz="2000" dirty="0">
              <a:latin typeface="Times New Roman" panose="02020603050405020304" pitchFamily="18" charset="0"/>
              <a:cs typeface="Times New Roman" panose="02020603050405020304" pitchFamily="18" charset="0"/>
            </a:endParaRPr>
          </a:p>
          <a:p>
            <a:pPr marL="61913" lvl="4" indent="0">
              <a:buNone/>
            </a:pPr>
            <a:r>
              <a:rPr lang="sr-Latn-RS" sz="2000" b="1" dirty="0">
                <a:latin typeface="Times New Roman" panose="02020603050405020304" pitchFamily="18" charset="0"/>
                <a:cs typeface="Times New Roman" panose="02020603050405020304" pitchFamily="18" charset="0"/>
              </a:rPr>
              <a:t>Žutica na prirodnoj ishrani – </a:t>
            </a:r>
            <a:r>
              <a:rPr lang="sr-Latn-RS" sz="2000" dirty="0">
                <a:latin typeface="Times New Roman" panose="02020603050405020304" pitchFamily="18" charset="0"/>
                <a:cs typeface="Times New Roman" panose="02020603050405020304" pitchFamily="18" charset="0"/>
              </a:rPr>
              <a:t>bazira se na razlici u nivou bilirubina kod dece na prirodnoj i veštačkoj ishrani.</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6456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novorođenčeta - komplikacije</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b="1" dirty="0">
                <a:latin typeface="Times New Roman" panose="02020603050405020304" pitchFamily="18" charset="0"/>
                <a:cs typeface="Times New Roman" panose="02020603050405020304" pitchFamily="18" charset="0"/>
              </a:rPr>
              <a:t>Bilirubinska encefalopatija- </a:t>
            </a:r>
            <a:r>
              <a:rPr lang="sr-Latn-RS" sz="2000" dirty="0">
                <a:latin typeface="Times New Roman" panose="02020603050405020304" pitchFamily="18" charset="0"/>
                <a:cs typeface="Times New Roman" panose="02020603050405020304" pitchFamily="18" charset="0"/>
              </a:rPr>
              <a:t>je najteža komplikacija nekonjugovane hiperbilirubinemije. Kernikterus je patoanatomski pojam koji označava prebojenost bilirubinom bazalnih ganglija i malog mozga.</a:t>
            </a:r>
          </a:p>
          <a:p>
            <a:pPr marL="0" indent="0">
              <a:buNone/>
            </a:pPr>
            <a:r>
              <a:rPr lang="sr-Latn-RS" sz="2000" dirty="0">
                <a:latin typeface="Times New Roman" panose="02020603050405020304" pitchFamily="18" charset="0"/>
                <a:cs typeface="Times New Roman" panose="02020603050405020304" pitchFamily="18" charset="0"/>
              </a:rPr>
              <a:t>Manifestuje se kroz 3 faze. </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Slabo sisanje, letargija, stupor, hipotonija i konvulzije</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1. nedelje počinje epizodama hipertonije koje se smenjuju sa epizodama hipotonije, a zatim se javlja febrilnost, krici, nemogućnost pogleda na naviše.</a:t>
            </a:r>
          </a:p>
          <a:p>
            <a:pPr>
              <a:buFont typeface="Wingdings" panose="05000000000000000000" pitchFamily="2" charset="2"/>
              <a:buChar char="Ø"/>
            </a:pPr>
            <a:r>
              <a:rPr lang="sr-Latn-RS" sz="2000" dirty="0">
                <a:latin typeface="Times New Roman" panose="02020603050405020304" pitchFamily="18" charset="0"/>
                <a:cs typeface="Times New Roman" panose="02020603050405020304" pitchFamily="18" charset="0"/>
              </a:rPr>
              <a:t>Posle 1. nedelje života hipertonijm.</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532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         Žutica novorođenčeta - lečenje</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                                         </a:t>
            </a:r>
            <a:r>
              <a:rPr lang="sr-Latn-RS" sz="2000" b="1" dirty="0">
                <a:latin typeface="Times New Roman" panose="02020603050405020304" pitchFamily="18" charset="0"/>
                <a:cs typeface="Times New Roman" panose="02020603050405020304" pitchFamily="18" charset="0"/>
              </a:rPr>
              <a:t>FOTO TERAPIJA</a:t>
            </a:r>
          </a:p>
          <a:p>
            <a:pPr marL="0" indent="0">
              <a:buNone/>
            </a:pPr>
            <a:r>
              <a:rPr lang="sr-Latn-RS" sz="2000" dirty="0">
                <a:latin typeface="Times New Roman" panose="02020603050405020304" pitchFamily="18" charset="0"/>
                <a:cs typeface="Times New Roman" panose="02020603050405020304" pitchFamily="18" charset="0"/>
              </a:rPr>
              <a:t>Foto terapija je metoda koja se koristi u lečenju žutice. Koristie se svetlost talasne dužine(425-475 nm). Dete se izlaže plavoj ili beloj svetlosti određene talasne dužine koja pomaže u razgradnji bilirubina pretvarajući ga u hidrosolubilni.Terapijski efekti zavise od energije koja se emituje, udaljenosti između svetla i deteta(oko 60cm) i samoj površini kože koja je izložena. Terapija se primenjuje kontinuirano a dete se okreće u određenim intervalima da bi svetlost zahvatila  celu površinu kože. Pre započinjanja terapije potrebno je pripremiti dete. Dete je golo, zaštite se  oči zbog uticaja fototerapijskog svetla na rožnjaču. Obezbedi se venska linija za primenu infuzije. Proverava se temperatura da ne dođe do pregrevanja. Efikasnost fototerapije  meri se ako dođe do pada bilirubina za 85,5 </a:t>
            </a:r>
            <a:r>
              <a:rPr lang="vi-VN" sz="2000" dirty="0">
                <a:latin typeface="Times New Roman" panose="02020603050405020304" pitchFamily="18" charset="0"/>
                <a:cs typeface="Times New Roman" panose="02020603050405020304" pitchFamily="18" charset="0"/>
              </a:rPr>
              <a:t>µmol/L</a:t>
            </a:r>
            <a:r>
              <a:rPr lang="sr-Latn-RS" sz="2000" dirty="0">
                <a:latin typeface="Times New Roman" panose="02020603050405020304" pitchFamily="18" charset="0"/>
                <a:cs typeface="Times New Roman" panose="02020603050405020304" pitchFamily="18" charset="0"/>
              </a:rPr>
              <a:t> za 24h.</a:t>
            </a:r>
          </a:p>
        </p:txBody>
      </p:sp>
    </p:spTree>
    <p:extLst>
      <p:ext uri="{BB962C8B-B14F-4D97-AF65-F5344CB8AC3E}">
        <p14:creationId xmlns:p14="http://schemas.microsoft.com/office/powerpoint/2010/main" val="3377355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novorođenčeta - eksangvinotransfuzija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1524000"/>
            <a:ext cx="8229600" cy="4876800"/>
          </a:xfrm>
        </p:spPr>
        <p:txBody>
          <a:bodyPr>
            <a:normAutofit/>
          </a:bodyPr>
          <a:lstStyle/>
          <a:p>
            <a:pPr marL="0" indent="0">
              <a:buNone/>
            </a:pPr>
            <a:r>
              <a:rPr lang="sr-Latn-RS" dirty="0"/>
              <a:t>                                  ETS</a:t>
            </a:r>
          </a:p>
          <a:p>
            <a:pPr marL="0" indent="0">
              <a:buNone/>
            </a:pPr>
            <a:r>
              <a:rPr lang="sr-Latn-RS" sz="2000" dirty="0">
                <a:latin typeface="Times New Roman" panose="02020603050405020304" pitchFamily="18" charset="0"/>
                <a:cs typeface="Times New Roman" panose="02020603050405020304" pitchFamily="18" charset="0"/>
              </a:rPr>
              <a:t>Zlatni standard terapije hiperbilirubinemije – predstavlja postupak zamene krvi novorođenčeta sa krvlju druge osobe. ETS  treba učiniti ukoliko je vrednost bilirubina u pupčaniku &gt;68,3 </a:t>
            </a:r>
            <a:r>
              <a:rPr lang="vi-VN" sz="2000" dirty="0">
                <a:latin typeface="Times New Roman" panose="02020603050405020304" pitchFamily="18" charset="0"/>
                <a:cs typeface="Times New Roman" panose="02020603050405020304" pitchFamily="18" charset="0"/>
              </a:rPr>
              <a:t>µmol/L</a:t>
            </a:r>
            <a:r>
              <a:rPr lang="sr-Latn-RS" sz="2000" dirty="0">
                <a:latin typeface="Times New Roman" panose="02020603050405020304" pitchFamily="18" charset="0"/>
                <a:cs typeface="Times New Roman" panose="02020603050405020304" pitchFamily="18" charset="0"/>
              </a:rPr>
              <a:t>, &gt;342 </a:t>
            </a:r>
            <a:r>
              <a:rPr lang="vi-VN" sz="2000" dirty="0">
                <a:latin typeface="Times New Roman" panose="02020603050405020304" pitchFamily="18" charset="0"/>
                <a:cs typeface="Times New Roman" panose="02020603050405020304" pitchFamily="18" charset="0"/>
              </a:rPr>
              <a:t>µmol/L</a:t>
            </a:r>
            <a:r>
              <a:rPr lang="sr-Latn-RS" sz="2000" dirty="0">
                <a:latin typeface="Times New Roman" panose="02020603050405020304" pitchFamily="18" charset="0"/>
                <a:cs typeface="Times New Roman" panose="02020603050405020304" pitchFamily="18" charset="0"/>
              </a:rPr>
              <a:t> kod novorođenčeta starog 48-72h.</a:t>
            </a:r>
            <a:r>
              <a:rPr lang="vi-VN" sz="2000" dirty="0">
                <a:latin typeface="Times New Roman" panose="02020603050405020304" pitchFamily="18" charset="0"/>
                <a:cs typeface="Times New Roman" panose="02020603050405020304" pitchFamily="18" charset="0"/>
              </a:rPr>
              <a:t> </a:t>
            </a:r>
            <a:endParaRPr lang="sr-Latn-RS" sz="2000" dirty="0">
              <a:latin typeface="Times New Roman" panose="02020603050405020304" pitchFamily="18" charset="0"/>
              <a:cs typeface="Times New Roman" panose="02020603050405020304" pitchFamily="18" charset="0"/>
            </a:endParaRPr>
          </a:p>
          <a:p>
            <a:pPr marL="0" indent="0">
              <a:buNone/>
            </a:pPr>
            <a:r>
              <a:rPr lang="sr-Latn-RS" sz="2000" dirty="0">
                <a:latin typeface="Times New Roman" panose="02020603050405020304" pitchFamily="18" charset="0"/>
                <a:cs typeface="Times New Roman" panose="02020603050405020304" pitchFamily="18" charset="0"/>
              </a:rPr>
              <a:t>Treba da obezbedi:</a:t>
            </a:r>
          </a:p>
          <a:p>
            <a:r>
              <a:rPr lang="sr-Latn-RS" sz="2000" dirty="0">
                <a:latin typeface="Times New Roman" panose="02020603050405020304" pitchFamily="18" charset="0"/>
                <a:cs typeface="Times New Roman" panose="02020603050405020304" pitchFamily="18" charset="0"/>
              </a:rPr>
              <a:t>Sniženje bilirubina za 50%</a:t>
            </a:r>
          </a:p>
          <a:p>
            <a:r>
              <a:rPr lang="sr-Latn-RS" sz="2000" dirty="0">
                <a:latin typeface="Times New Roman" panose="02020603050405020304" pitchFamily="18" charset="0"/>
                <a:cs typeface="Times New Roman" panose="02020603050405020304" pitchFamily="18" charset="0"/>
              </a:rPr>
              <a:t>Zamenu oštećenih eritrocita</a:t>
            </a:r>
          </a:p>
          <a:p>
            <a:r>
              <a:rPr lang="sr-Latn-RS" sz="2000" dirty="0">
                <a:latin typeface="Times New Roman" panose="02020603050405020304" pitchFamily="18" charset="0"/>
                <a:cs typeface="Times New Roman" panose="02020603050405020304" pitchFamily="18" charset="0"/>
              </a:rPr>
              <a:t>Eliminaciju cirkulišućih antitela</a:t>
            </a:r>
          </a:p>
          <a:p>
            <a:r>
              <a:rPr lang="sr-Latn-RS" sz="2000" dirty="0">
                <a:latin typeface="Times New Roman" panose="02020603050405020304" pitchFamily="18" charset="0"/>
                <a:cs typeface="Times New Roman" panose="02020603050405020304" pitchFamily="18" charset="0"/>
              </a:rPr>
              <a:t>Korekciju anemije</a:t>
            </a:r>
          </a:p>
          <a:p>
            <a:pPr marL="0" indent="0">
              <a:buNone/>
            </a:pPr>
            <a:r>
              <a:rPr lang="sr-Latn-RS" sz="2000" dirty="0">
                <a:latin typeface="Times New Roman" panose="02020603050405020304" pitchFamily="18" charset="0"/>
                <a:cs typeface="Times New Roman" panose="02020603050405020304" pitchFamily="18" charset="0"/>
              </a:rPr>
              <a:t>Izvodi se najčešće  kroz umbilikalnu ili neku perifernu venu zatvorenim sistemom, u sterilnim ulovima pri čemu se zamenjuje određena količina krvi , sukcesivno u odgovarajućim porcijama(u zavisnosti od TM novorođenčeta). </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42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                </a:t>
            </a:r>
            <a:r>
              <a:rPr lang="sr-Latn-RS" sz="3200" dirty="0">
                <a:latin typeface="Times New Roman" panose="02020603050405020304" pitchFamily="18" charset="0"/>
                <a:cs typeface="Times New Roman" panose="02020603050405020304" pitchFamily="18" charset="0"/>
              </a:rPr>
              <a:t>Bilirubin</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BILIRUBIN je narandžasti,lipofilni,</a:t>
            </a:r>
            <a:r>
              <a:rPr lang="en-US" sz="20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potencijalno toksični pigment koji nastaje razlaganjem hema u ćelijama retikuloendotelnog sistema(RES).</a:t>
            </a:r>
          </a:p>
          <a:p>
            <a:pPr marL="0" indent="0">
              <a:buNone/>
            </a:pPr>
            <a:r>
              <a:rPr lang="sr-Latn-RS" sz="2000" dirty="0">
                <a:latin typeface="Times New Roman" panose="02020603050405020304" pitchFamily="18" charset="0"/>
                <a:cs typeface="Times New Roman" panose="02020603050405020304" pitchFamily="18" charset="0"/>
              </a:rPr>
              <a:t>HEMOGLOBIN </a:t>
            </a:r>
            <a:r>
              <a:rPr lang="vi-VN" sz="2000" dirty="0">
                <a:latin typeface="Times New Roman" panose="02020603050405020304" pitchFamily="18" charset="0"/>
                <a:cs typeface="Times New Roman" panose="02020603050405020304" pitchFamily="18" charset="0"/>
              </a:rPr>
              <a:t>se sastoji od 4 proteinska molekula, tj. globulinskih lanaca aminokiselina, koji su međusobno povezani. Svaki od ovih lanaca sadrži jedinjenje koje obuhvata atom gvožđa, a naziva se </a:t>
            </a:r>
            <a:r>
              <a:rPr lang="vi-VN" sz="2000" i="1" dirty="0">
                <a:latin typeface="Times New Roman" panose="02020603050405020304" pitchFamily="18" charset="0"/>
                <a:cs typeface="Times New Roman" panose="02020603050405020304" pitchFamily="18" charset="0"/>
              </a:rPr>
              <a:t>hem</a:t>
            </a:r>
            <a:r>
              <a:rPr lang="vi-VN" sz="2000" dirty="0">
                <a:latin typeface="Times New Roman" panose="02020603050405020304" pitchFamily="18" charset="0"/>
                <a:cs typeface="Times New Roman" panose="02020603050405020304" pitchFamily="18" charset="0"/>
              </a:rPr>
              <a:t>.</a:t>
            </a:r>
            <a:endParaRPr lang="sr-Latn-RS" sz="2000" dirty="0">
              <a:latin typeface="Times New Roman" panose="02020603050405020304" pitchFamily="18" charset="0"/>
              <a:cs typeface="Times New Roman" panose="02020603050405020304" pitchFamily="18" charset="0"/>
            </a:endParaRPr>
          </a:p>
          <a:p>
            <a:pPr marL="0" indent="0">
              <a:buNone/>
            </a:pPr>
            <a:r>
              <a:rPr lang="sr-Latn-RS" sz="2000" dirty="0">
                <a:latin typeface="Times New Roman" panose="02020603050405020304" pitchFamily="18" charset="0"/>
                <a:cs typeface="Times New Roman" panose="02020603050405020304" pitchFamily="18" charset="0"/>
              </a:rPr>
              <a:t>         HEM može biti: </a:t>
            </a:r>
          </a:p>
          <a:p>
            <a:r>
              <a:rPr lang="sr-Latn-RS" sz="2000" dirty="0">
                <a:latin typeface="Times New Roman" panose="02020603050405020304" pitchFamily="18" charset="0"/>
                <a:cs typeface="Times New Roman" panose="02020603050405020304" pitchFamily="18" charset="0"/>
              </a:rPr>
              <a:t>Eritropoetskog porekla(nastaje razlaganjem eritrocita 80-85%)</a:t>
            </a:r>
          </a:p>
          <a:p>
            <a:r>
              <a:rPr lang="sr-Latn-RS" sz="2000" dirty="0">
                <a:latin typeface="Times New Roman" panose="02020603050405020304" pitchFamily="18" charset="0"/>
                <a:cs typeface="Times New Roman" panose="02020603050405020304" pitchFamily="18" charset="0"/>
              </a:rPr>
              <a:t> Neeritropoetskog porekla(mioglobin15-20%)</a:t>
            </a:r>
          </a:p>
          <a:p>
            <a:pPr marL="0" indent="0">
              <a:buNone/>
            </a:pPr>
            <a:r>
              <a:rPr lang="sr-Latn-RS" sz="2000" dirty="0">
                <a:latin typeface="Times New Roman" panose="02020603050405020304" pitchFamily="18" charset="0"/>
                <a:cs typeface="Times New Roman" panose="02020603050405020304" pitchFamily="18" charset="0"/>
              </a:rPr>
              <a:t>Po odvajanju svog apoproteina,</a:t>
            </a:r>
            <a:r>
              <a:rPr lang="en-US" sz="20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 globulina,</a:t>
            </a:r>
            <a:r>
              <a:rPr lang="en-US" sz="20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hem(fero-protoporfirin IX) se pod dejstvom hemoksigeneze, oksidiše u zeleni tetrapirol, biliverdin II-monoksid.</a:t>
            </a:r>
          </a:p>
          <a:p>
            <a:pPr marL="0" indent="0">
              <a:buNone/>
            </a:pPr>
            <a:endParaRPr lang="sr-Latn-RS" sz="2000" dirty="0">
              <a:latin typeface="Times New Roman" panose="02020603050405020304" pitchFamily="18" charset="0"/>
              <a:cs typeface="Times New Roman" panose="02020603050405020304" pitchFamily="18" charset="0"/>
            </a:endParaRPr>
          </a:p>
          <a:p>
            <a:pPr marL="0" indent="0">
              <a:buNone/>
            </a:pPr>
            <a:r>
              <a:rPr lang="sr-Latn-RS" sz="2000" dirty="0">
                <a:latin typeface="Times New Roman" panose="02020603050405020304" pitchFamily="18" charset="0"/>
                <a:cs typeface="Times New Roman" panose="02020603050405020304" pitchFamily="18" charset="0"/>
              </a:rPr>
              <a:t>HEMOKSIGENEZA je mikrozomalni enzim čija aktivnost raste po rođenju i najviše vrednosti dostiže 7 og dana.</a:t>
            </a:r>
          </a:p>
        </p:txBody>
      </p:sp>
    </p:spTree>
    <p:extLst>
      <p:ext uri="{BB962C8B-B14F-4D97-AF65-F5344CB8AC3E}">
        <p14:creationId xmlns:p14="http://schemas.microsoft.com/office/powerpoint/2010/main" val="842630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novorođenčeta - eksangvinotransfuzija</a:t>
            </a:r>
            <a:endParaRPr lang="en-US" sz="3200" dirty="0"/>
          </a:p>
        </p:txBody>
      </p:sp>
      <p:sp>
        <p:nvSpPr>
          <p:cNvPr id="3" name="Content Placeholder 2"/>
          <p:cNvSpPr>
            <a:spLocks noGrp="1"/>
          </p:cNvSpPr>
          <p:nvPr>
            <p:ph idx="1"/>
          </p:nvPr>
        </p:nvSpPr>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Potrebno je pripremiti dete koje je kontinuirano na fototerapiji dok se ne započne procedura. Priprema se krv, kao i tim koji obavlja proceduru.</a:t>
            </a:r>
          </a:p>
          <a:p>
            <a:pPr marL="0" indent="0">
              <a:buNone/>
            </a:pPr>
            <a:r>
              <a:rPr lang="sr-Latn-RS" sz="2000" dirty="0">
                <a:latin typeface="Times New Roman" panose="02020603050405020304" pitchFamily="18" charset="0"/>
                <a:cs typeface="Times New Roman" panose="02020603050405020304" pitchFamily="18" charset="0"/>
              </a:rPr>
              <a:t>Krv ne sme biti  starija od 3 dana.</a:t>
            </a:r>
          </a:p>
          <a:p>
            <a:pPr marL="0" indent="0">
              <a:buNone/>
            </a:pPr>
            <a:r>
              <a:rPr lang="sr-Latn-RS" sz="2000" dirty="0">
                <a:latin typeface="Times New Roman" panose="02020603050405020304" pitchFamily="18" charset="0"/>
                <a:cs typeface="Times New Roman" panose="02020603050405020304" pitchFamily="18" charset="0"/>
              </a:rPr>
              <a:t>U Rh aloimunizaciji koristi se Rh (neg) krv odgovarajuće KG. U ABO aloimunizaciji koristi se krv „O“ krvne grupe Rh (neg).</a:t>
            </a:r>
          </a:p>
          <a:p>
            <a:pPr marL="0" indent="0">
              <a:buNone/>
            </a:pPr>
            <a:r>
              <a:rPr lang="vi-VN" sz="2000" dirty="0">
                <a:latin typeface="Times New Roman" panose="02020603050405020304" pitchFamily="18" charset="0"/>
                <a:cs typeface="Times New Roman" panose="02020603050405020304" pitchFamily="18" charset="0"/>
              </a:rPr>
              <a:t> </a:t>
            </a:r>
            <a:endParaRPr lang="sr-Latn-RS" sz="20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759504711"/>
              </p:ext>
            </p:extLst>
          </p:nvPr>
        </p:nvGraphicFramePr>
        <p:xfrm>
          <a:off x="457200" y="3352800"/>
          <a:ext cx="8153400" cy="3017520"/>
        </p:xfrm>
        <a:graphic>
          <a:graphicData uri="http://schemas.openxmlformats.org/drawingml/2006/table">
            <a:tbl>
              <a:tblPr/>
              <a:tblGrid>
                <a:gridCol w="26670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098665">
                <a:tc>
                  <a:txBody>
                    <a:bodyPr/>
                    <a:lstStyle/>
                    <a:p>
                      <a:pPr algn="ctr"/>
                      <a:r>
                        <a:rPr lang="en-US" dirty="0" err="1">
                          <a:effectLst/>
                        </a:rPr>
                        <a:t>Gestacijsko</a:t>
                      </a:r>
                      <a:r>
                        <a:rPr lang="en-US" dirty="0">
                          <a:effectLst/>
                        </a:rPr>
                        <a:t> </a:t>
                      </a:r>
                      <a:r>
                        <a:rPr lang="en-US" dirty="0" err="1">
                          <a:effectLst/>
                        </a:rPr>
                        <a:t>doba</a:t>
                      </a:r>
                      <a:r>
                        <a:rPr lang="en-US" dirty="0">
                          <a:effectLst/>
                        </a:rPr>
                        <a:t> (</a:t>
                      </a:r>
                      <a:r>
                        <a:rPr lang="en-US" dirty="0" err="1">
                          <a:effectLst/>
                        </a:rPr>
                        <a:t>wk</a:t>
                      </a:r>
                      <a:r>
                        <a:rPr lang="en-US" dirty="0">
                          <a:effectLst/>
                        </a:rPr>
                        <a:t>)</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a:effectLst/>
                        </a:rPr>
                        <a:t>Fototerapija</a:t>
                      </a:r>
                      <a:br>
                        <a:rPr lang="en-US">
                          <a:effectLst/>
                        </a:rPr>
                      </a:br>
                      <a:r>
                        <a:rPr lang="en-US">
                          <a:effectLst/>
                        </a:rPr>
                        <a:t>(ukupni bilirubin u serumu, mg/dl [mcmol/L])</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dirty="0" err="1">
                          <a:effectLst/>
                        </a:rPr>
                        <a:t>Eksangvinotransfuzija</a:t>
                      </a:r>
                      <a:br>
                        <a:rPr lang="en-US" dirty="0">
                          <a:effectLst/>
                        </a:rPr>
                      </a:br>
                      <a:r>
                        <a:rPr lang="en-US" dirty="0">
                          <a:effectLst/>
                        </a:rPr>
                        <a:t>(</a:t>
                      </a:r>
                      <a:r>
                        <a:rPr lang="en-US" dirty="0" err="1">
                          <a:effectLst/>
                        </a:rPr>
                        <a:t>ukupni</a:t>
                      </a:r>
                      <a:r>
                        <a:rPr lang="en-US" dirty="0">
                          <a:effectLst/>
                        </a:rPr>
                        <a:t> bilirubin u </a:t>
                      </a:r>
                      <a:r>
                        <a:rPr lang="en-US" dirty="0" err="1">
                          <a:effectLst/>
                        </a:rPr>
                        <a:t>serumu</a:t>
                      </a:r>
                      <a:r>
                        <a:rPr lang="en-US" dirty="0">
                          <a:effectLst/>
                        </a:rPr>
                        <a:t>, mg/dl [</a:t>
                      </a:r>
                      <a:r>
                        <a:rPr lang="en-US" dirty="0" err="1">
                          <a:effectLst/>
                        </a:rPr>
                        <a:t>mcmol</a:t>
                      </a:r>
                      <a:r>
                        <a:rPr lang="en-US" dirty="0">
                          <a:effectLst/>
                        </a:rPr>
                        <a:t>/L])</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0000"/>
                  </a:ext>
                </a:extLst>
              </a:tr>
              <a:tr h="338051">
                <a:tc>
                  <a:txBody>
                    <a:bodyPr/>
                    <a:lstStyle/>
                    <a:p>
                      <a:r>
                        <a:rPr lang="en-US">
                          <a:effectLst/>
                        </a:rPr>
                        <a:t>&lt; 28</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5–6 [86–103]</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11–14 [188–239]</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1"/>
                  </a:ext>
                </a:extLst>
              </a:tr>
              <a:tr h="338051">
                <a:tc>
                  <a:txBody>
                    <a:bodyPr/>
                    <a:lstStyle/>
                    <a:p>
                      <a:r>
                        <a:rPr lang="en-US">
                          <a:effectLst/>
                        </a:rPr>
                        <a:t>28 do &lt; 30</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6–8 [103–137]</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12–14 [205–239]</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2"/>
                  </a:ext>
                </a:extLst>
              </a:tr>
              <a:tr h="338051">
                <a:tc>
                  <a:txBody>
                    <a:bodyPr/>
                    <a:lstStyle/>
                    <a:p>
                      <a:r>
                        <a:rPr lang="en-US">
                          <a:effectLst/>
                        </a:rPr>
                        <a:t>30 do &lt; 32</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8–10 [137–171]</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13–16 [222–274]</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3"/>
                  </a:ext>
                </a:extLst>
              </a:tr>
              <a:tr h="338051">
                <a:tc>
                  <a:txBody>
                    <a:bodyPr/>
                    <a:lstStyle/>
                    <a:p>
                      <a:r>
                        <a:rPr lang="en-US">
                          <a:effectLst/>
                        </a:rPr>
                        <a:t>32 do &lt; 34</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10–12 [171–205]</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15–18 [257–308]</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4"/>
                  </a:ext>
                </a:extLst>
              </a:tr>
              <a:tr h="338051">
                <a:tc>
                  <a:txBody>
                    <a:bodyPr/>
                    <a:lstStyle/>
                    <a:p>
                      <a:r>
                        <a:rPr lang="en-US">
                          <a:effectLst/>
                        </a:rPr>
                        <a:t>34 do &lt; 35</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a:effectLst/>
                        </a:rPr>
                        <a:t>12–14 [205–239]</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n-US" dirty="0">
                          <a:effectLst/>
                        </a:rPr>
                        <a:t>17–19 [291–325]</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005"/>
                  </a:ext>
                </a:extLst>
              </a:tr>
            </a:tbl>
          </a:graphicData>
        </a:graphic>
      </p:graphicFrame>
      <p:sp>
        <p:nvSpPr>
          <p:cNvPr id="5" name="Rectangle 2"/>
          <p:cNvSpPr>
            <a:spLocks noChangeArrowheads="1"/>
          </p:cNvSpPr>
          <p:nvPr/>
        </p:nvSpPr>
        <p:spPr bwMode="auto">
          <a:xfrm>
            <a:off x="4908013" y="2451299"/>
            <a:ext cx="242374" cy="6155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30000" dirty="0">
                <a:ln>
                  <a:noFill/>
                </a:ln>
                <a:solidFill>
                  <a:srgbClr val="3366CC"/>
                </a:solidFill>
                <a:effectLst/>
                <a:latin typeface="Arial" charset="0"/>
                <a:cs typeface="Arial" charset="0"/>
                <a:hlinkClick r:id="rId2"/>
              </a:rPr>
              <a:t>6]</a:t>
            </a:r>
            <a:endParaRPr kumimoji="0" lang="en-US" sz="1000" b="0" i="0" u="none" strike="noStrike" cap="none" normalizeH="0" baseline="0" dirty="0">
              <a:ln>
                <a:noFill/>
              </a:ln>
              <a:solidFill>
                <a:srgbClr val="202122"/>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sz="800" b="0" i="0" u="none" strike="noStrike" cap="none" normalizeH="0" baseline="0" dirty="0">
                <a:ln>
                  <a:noFill/>
                </a:ln>
                <a:solidFill>
                  <a:schemeClr val="tx1"/>
                </a:solidFill>
                <a:effectLst/>
                <a:latin typeface="Arial" charset="0"/>
                <a:cs typeface="Arial" charset="0"/>
              </a:rPr>
            </a:br>
            <a:endParaRPr kumimoji="0" lang="en-US" sz="1800" b="0" i="0" u="none" strike="noStrike" cap="none" normalizeH="0" baseline="0" dirty="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497049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novorođenčeta - eksangvinotransfuzija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274320" lvl="1" indent="0">
              <a:buNone/>
            </a:pPr>
            <a:r>
              <a:rPr lang="sr-Latn-RS" dirty="0">
                <a:latin typeface="Times New Roman" panose="02020603050405020304" pitchFamily="18" charset="0"/>
                <a:cs typeface="Times New Roman" panose="02020603050405020304" pitchFamily="18" charset="0"/>
              </a:rPr>
              <a:t>Eksangvinotransfuzija se izvodi u prvih 24-48h kod terminske  dece sa bilirubinom od 340</a:t>
            </a:r>
            <a:r>
              <a:rPr lang="vi-VN" dirty="0">
                <a:latin typeface="Times New Roman" panose="02020603050405020304" pitchFamily="18" charset="0"/>
                <a:cs typeface="Times New Roman" panose="02020603050405020304" pitchFamily="18" charset="0"/>
              </a:rPr>
              <a:t> µmol/L</a:t>
            </a:r>
            <a:r>
              <a:rPr lang="sr-Latn-RS" dirty="0">
                <a:latin typeface="Times New Roman" panose="02020603050405020304" pitchFamily="18" charset="0"/>
                <a:cs typeface="Times New Roman" panose="02020603050405020304" pitchFamily="18" charset="0"/>
              </a:rPr>
              <a:t>, dok kod preterminskie dece s TM manjom od 2 kg bilirubin 290-310 </a:t>
            </a:r>
            <a:r>
              <a:rPr lang="vi-VN" dirty="0">
                <a:latin typeface="Times New Roman" panose="02020603050405020304" pitchFamily="18" charset="0"/>
                <a:cs typeface="Times New Roman" panose="02020603050405020304" pitchFamily="18" charset="0"/>
              </a:rPr>
              <a:t> µmol/L</a:t>
            </a:r>
            <a:r>
              <a:rPr lang="sr-Latn-RS" dirty="0">
                <a:latin typeface="Times New Roman" panose="02020603050405020304" pitchFamily="18" charset="0"/>
                <a:cs typeface="Times New Roman" panose="02020603050405020304" pitchFamily="18" charset="0"/>
              </a:rPr>
              <a:t>.</a:t>
            </a:r>
          </a:p>
          <a:p>
            <a:pPr marL="274320" lvl="1" indent="0">
              <a:buNone/>
            </a:pPr>
            <a:r>
              <a:rPr lang="sr-Latn-RS" dirty="0">
                <a:latin typeface="Times New Roman" panose="02020603050405020304" pitchFamily="18" charset="0"/>
                <a:cs typeface="Times New Roman" panose="02020603050405020304" pitchFamily="18" charset="0"/>
              </a:rPr>
              <a:t>Izvodi se  u  aseptičnim uslovima u planiranom vremenskom intervalu 1-2 h, gde se uzima određena zapremina krvi deteta(zavisno od gestacijske starosti i telesne mase) od 5-20 ml,  i menja se sa odgovarajućom zapreminom  sveže krvi.Količina koju detetu treba dati je 160-180ml/kg TM, ne više od 500ml krvi.</a:t>
            </a:r>
          </a:p>
          <a:p>
            <a:pPr marL="274320" lvl="1" indent="0">
              <a:buNone/>
            </a:pPr>
            <a:r>
              <a:rPr lang="sr-Latn-RS" dirty="0">
                <a:latin typeface="Times New Roman" panose="02020603050405020304" pitchFamily="18" charset="0"/>
                <a:cs typeface="Times New Roman" panose="02020603050405020304" pitchFamily="18" charset="0"/>
              </a:rPr>
              <a:t>Na samom početku se daje 1ml  Ca carbonata, na svakih 100 ml krvi  daje se po 1 ml  Ca carbonat za sprečavanje hipokalcijemije.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7206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Žutica novorođenčeta – konjugovana žutica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sr-Latn-RS" sz="2200" b="1" dirty="0">
                <a:latin typeface="Times New Roman" panose="02020603050405020304" pitchFamily="18" charset="0"/>
                <a:cs typeface="Times New Roman" panose="02020603050405020304" pitchFamily="18" charset="0"/>
              </a:rPr>
              <a:t>Konjugovana žutica(neonatalni hepatitis) </a:t>
            </a:r>
            <a:r>
              <a:rPr lang="sr-Latn-RS" sz="2200" dirty="0">
                <a:latin typeface="Times New Roman" panose="02020603050405020304" pitchFamily="18" charset="0"/>
                <a:cs typeface="Times New Roman" panose="02020603050405020304" pitchFamily="18" charset="0"/>
              </a:rPr>
              <a:t>je jedan od najspecifičnijih znakova bolesti jetre i žučnih puteva. Ona je uvek patološka. Javlja se u 1: 500 dece. Konjugovani bilirubin u krvi je viši od 25</a:t>
            </a:r>
            <a:r>
              <a:rPr lang="vi-VN" sz="2000" dirty="0">
                <a:latin typeface="Times New Roman" panose="02020603050405020304" pitchFamily="18" charset="0"/>
                <a:cs typeface="Times New Roman" panose="02020603050405020304" pitchFamily="18" charset="0"/>
              </a:rPr>
              <a:t> µmol/L</a:t>
            </a:r>
            <a:r>
              <a:rPr lang="sr-Latn-RS" sz="2200" dirty="0">
                <a:latin typeface="Times New Roman" panose="02020603050405020304" pitchFamily="18" charset="0"/>
                <a:cs typeface="Times New Roman" panose="02020603050405020304" pitchFamily="18" charset="0"/>
              </a:rPr>
              <a:t>, 20% viši od ukupne vrednosti bilirubina.</a:t>
            </a:r>
          </a:p>
          <a:p>
            <a:r>
              <a:rPr lang="sr-Latn-RS" sz="2200" dirty="0">
                <a:latin typeface="Times New Roman" panose="02020603050405020304" pitchFamily="18" charset="0"/>
                <a:cs typeface="Times New Roman" panose="02020603050405020304" pitchFamily="18" charset="0"/>
              </a:rPr>
              <a:t>žut</a:t>
            </a:r>
            <a:r>
              <a:rPr lang="en-US" sz="2200" dirty="0" err="1">
                <a:latin typeface="Times New Roman" panose="02020603050405020304" pitchFamily="18" charset="0"/>
                <a:cs typeface="Times New Roman" panose="02020603050405020304" pitchFamily="18" charset="0"/>
              </a:rPr>
              <a:t>ilo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celog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tela</a:t>
            </a:r>
            <a:r>
              <a:rPr lang="en-US" sz="2200" dirty="0">
                <a:latin typeface="Times New Roman" panose="02020603050405020304" pitchFamily="18" charset="0"/>
                <a:cs typeface="Times New Roman" panose="02020603050405020304" pitchFamily="18" charset="0"/>
              </a:rPr>
              <a:t> </a:t>
            </a:r>
            <a:r>
              <a:rPr lang="sr-Latn-RS"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šaka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stopala</a:t>
            </a:r>
            <a:endParaRPr lang="en-US" sz="2200" dirty="0">
              <a:latin typeface="Times New Roman" panose="02020603050405020304" pitchFamily="18" charset="0"/>
              <a:cs typeface="Times New Roman" panose="02020603050405020304" pitchFamily="18" charset="0"/>
            </a:endParaRPr>
          </a:p>
          <a:p>
            <a:r>
              <a:rPr lang="en-US" sz="2200" dirty="0" err="1">
                <a:latin typeface="Times New Roman" panose="02020603050405020304" pitchFamily="18" charset="0"/>
                <a:cs typeface="Times New Roman" panose="02020603050405020304" pitchFamily="18" charset="0"/>
              </a:rPr>
              <a:t>povišena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temperatura</a:t>
            </a:r>
            <a:endParaRPr lang="en-US" sz="2200" dirty="0">
              <a:latin typeface="Times New Roman" panose="02020603050405020304" pitchFamily="18" charset="0"/>
              <a:cs typeface="Times New Roman" panose="02020603050405020304" pitchFamily="18" charset="0"/>
            </a:endParaRPr>
          </a:p>
          <a:p>
            <a:r>
              <a:rPr lang="en-US" sz="2200" dirty="0" err="1">
                <a:latin typeface="Times New Roman" panose="02020603050405020304" pitchFamily="18" charset="0"/>
                <a:cs typeface="Times New Roman" panose="02020603050405020304" pitchFamily="18" charset="0"/>
              </a:rPr>
              <a:t>beba</a:t>
            </a:r>
            <a:r>
              <a:rPr lang="en-US" sz="2200" dirty="0">
                <a:latin typeface="Times New Roman" panose="02020603050405020304" pitchFamily="18" charset="0"/>
                <a:cs typeface="Times New Roman" panose="02020603050405020304" pitchFamily="18" charset="0"/>
              </a:rPr>
              <a:t> je </a:t>
            </a:r>
            <a:r>
              <a:rPr lang="en-US" sz="2200" dirty="0" err="1">
                <a:latin typeface="Times New Roman" panose="02020603050405020304" pitchFamily="18" charset="0"/>
                <a:cs typeface="Times New Roman" panose="02020603050405020304" pitchFamily="18" charset="0"/>
              </a:rPr>
              <a:t>letargična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troma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uspavana</a:t>
            </a:r>
            <a:r>
              <a:rPr lang="en-US" sz="2200" dirty="0">
                <a:latin typeface="Times New Roman" panose="02020603050405020304" pitchFamily="18" charset="0"/>
                <a:cs typeface="Times New Roman" panose="02020603050405020304" pitchFamily="18" charset="0"/>
              </a:rPr>
              <a:t>)</a:t>
            </a:r>
          </a:p>
          <a:p>
            <a:r>
              <a:rPr lang="en-US" sz="2200" dirty="0">
                <a:latin typeface="Times New Roman" panose="02020603050405020304" pitchFamily="18" charset="0"/>
                <a:cs typeface="Times New Roman" panose="02020603050405020304" pitchFamily="18" charset="0"/>
              </a:rPr>
              <a:t>ne </a:t>
            </a:r>
            <a:r>
              <a:rPr lang="en-US" sz="2200" dirty="0" err="1">
                <a:latin typeface="Times New Roman" panose="02020603050405020304" pitchFamily="18" charset="0"/>
                <a:cs typeface="Times New Roman" panose="02020603050405020304" pitchFamily="18" charset="0"/>
              </a:rPr>
              <a:t>dobija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težini</a:t>
            </a:r>
            <a:r>
              <a:rPr lang="en-US" sz="2200" dirty="0">
                <a:latin typeface="Times New Roman" panose="02020603050405020304" pitchFamily="18" charset="0"/>
                <a:cs typeface="Times New Roman" panose="02020603050405020304" pitchFamily="18" charset="0"/>
              </a:rPr>
              <a:t>,</a:t>
            </a:r>
          </a:p>
          <a:p>
            <a:r>
              <a:rPr lang="en-US" sz="2200" dirty="0" err="1">
                <a:latin typeface="Times New Roman" panose="02020603050405020304" pitchFamily="18" charset="0"/>
                <a:cs typeface="Times New Roman" panose="02020603050405020304" pitchFamily="18" charset="0"/>
              </a:rPr>
              <a:t>nema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dovoljno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zaprljanih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pelena</a:t>
            </a:r>
            <a:r>
              <a:rPr lang="en-US" sz="2200" dirty="0">
                <a:latin typeface="Times New Roman" panose="02020603050405020304" pitchFamily="18" charset="0"/>
                <a:cs typeface="Times New Roman" panose="02020603050405020304" pitchFamily="18" charset="0"/>
              </a:rPr>
              <a:t> (ne </a:t>
            </a:r>
            <a:r>
              <a:rPr lang="en-US" sz="2200" dirty="0" err="1">
                <a:latin typeface="Times New Roman" panose="02020603050405020304" pitchFamily="18" charset="0"/>
                <a:cs typeface="Times New Roman" panose="02020603050405020304" pitchFamily="18" charset="0"/>
              </a:rPr>
              <a:t>mokri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dovoljno</a:t>
            </a:r>
            <a:r>
              <a:rPr lang="sr-Latn-RS" sz="2200" dirty="0">
                <a:latin typeface="Times New Roman" panose="02020603050405020304" pitchFamily="18" charset="0"/>
                <a:cs typeface="Times New Roman" panose="02020603050405020304" pitchFamily="18" charset="0"/>
              </a:rPr>
              <a:t>, urin je tamne boje,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često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nema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stolicu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često</a:t>
            </a:r>
            <a:r>
              <a:rPr lang="sr-Latn-RS" sz="2200" dirty="0">
                <a:latin typeface="Times New Roman" panose="02020603050405020304" pitchFamily="18" charset="0"/>
                <a:cs typeface="Times New Roman" panose="02020603050405020304" pitchFamily="18" charset="0"/>
              </a:rPr>
              <a:t> ili je stolica aholična</a:t>
            </a:r>
            <a:r>
              <a:rPr lang="en-US" sz="2200" dirty="0">
                <a:latin typeface="Times New Roman" panose="02020603050405020304" pitchFamily="18" charset="0"/>
                <a:cs typeface="Times New Roman" panose="02020603050405020304" pitchFamily="18" charset="0"/>
              </a:rPr>
              <a:t>)</a:t>
            </a:r>
          </a:p>
          <a:p>
            <a:r>
              <a:rPr lang="en-US" sz="2200" dirty="0" err="1">
                <a:latin typeface="Times New Roman" panose="02020603050405020304" pitchFamily="18" charset="0"/>
                <a:cs typeface="Times New Roman" panose="02020603050405020304" pitchFamily="18" charset="0"/>
              </a:rPr>
              <a:t>nivo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bilirubina</a:t>
            </a:r>
            <a:r>
              <a:rPr lang="en-US" sz="2200" dirty="0">
                <a:latin typeface="Times New Roman" panose="02020603050405020304" pitchFamily="18" charset="0"/>
                <a:cs typeface="Times New Roman" panose="02020603050405020304" pitchFamily="18" charset="0"/>
              </a:rPr>
              <a:t> se </a:t>
            </a:r>
            <a:r>
              <a:rPr lang="en-US" sz="2200" dirty="0" err="1">
                <a:latin typeface="Times New Roman" panose="02020603050405020304" pitchFamily="18" charset="0"/>
                <a:cs typeface="Times New Roman" panose="02020603050405020304" pitchFamily="18" charset="0"/>
              </a:rPr>
              <a:t>povećava</a:t>
            </a:r>
            <a:r>
              <a:rPr lang="en-US" sz="2200" dirty="0">
                <a:latin typeface="Times New Roman" panose="02020603050405020304" pitchFamily="18" charset="0"/>
                <a:cs typeface="Times New Roman" panose="02020603050405020304" pitchFamily="18" charset="0"/>
              </a:rPr>
              <a:t> u 24h </a:t>
            </a:r>
            <a:r>
              <a:rPr lang="en-US" sz="2200" dirty="0" err="1">
                <a:latin typeface="Times New Roman" panose="02020603050405020304" pitchFamily="18" charset="0"/>
                <a:cs typeface="Times New Roman" panose="02020603050405020304" pitchFamily="18" charset="0"/>
              </a:rPr>
              <a:t>više</a:t>
            </a:r>
            <a:r>
              <a:rPr lang="en-US" sz="2200" dirty="0">
                <a:latin typeface="Times New Roman" panose="02020603050405020304" pitchFamily="18" charset="0"/>
                <a:cs typeface="Times New Roman" panose="02020603050405020304" pitchFamily="18" charset="0"/>
              </a:rPr>
              <a:t> od </a:t>
            </a:r>
            <a:r>
              <a:rPr lang="en-US" sz="2200" dirty="0" err="1">
                <a:latin typeface="Times New Roman" panose="02020603050405020304" pitchFamily="18" charset="0"/>
                <a:cs typeface="Times New Roman" panose="02020603050405020304" pitchFamily="18" charset="0"/>
              </a:rPr>
              <a:t>dozvoljenog</a:t>
            </a:r>
            <a:endParaRPr lang="en-US" sz="2200" dirty="0">
              <a:latin typeface="Times New Roman" panose="02020603050405020304" pitchFamily="18" charset="0"/>
              <a:cs typeface="Times New Roman" panose="02020603050405020304" pitchFamily="18" charset="0"/>
            </a:endParaRPr>
          </a:p>
          <a:p>
            <a:r>
              <a:rPr lang="en-US" sz="2200" dirty="0" err="1">
                <a:latin typeface="Times New Roman" panose="02020603050405020304" pitchFamily="18" charset="0"/>
                <a:cs typeface="Times New Roman" panose="02020603050405020304" pitchFamily="18" charset="0"/>
              </a:rPr>
              <a:t>traje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duže</a:t>
            </a:r>
            <a:r>
              <a:rPr lang="en-US" sz="2200" dirty="0">
                <a:latin typeface="Times New Roman" panose="02020603050405020304" pitchFamily="18" charset="0"/>
                <a:cs typeface="Times New Roman" panose="02020603050405020304" pitchFamily="18" charset="0"/>
              </a:rPr>
              <a:t> od 2 </a:t>
            </a:r>
            <a:r>
              <a:rPr lang="en-US" sz="2200" dirty="0" err="1">
                <a:latin typeface="Times New Roman" panose="02020603050405020304" pitchFamily="18" charset="0"/>
                <a:cs typeface="Times New Roman" panose="02020603050405020304" pitchFamily="18" charset="0"/>
              </a:rPr>
              <a:t>nedelje</a:t>
            </a:r>
            <a:endParaRPr lang="en-US" sz="2200" dirty="0">
              <a:latin typeface="Times New Roman" panose="02020603050405020304" pitchFamily="18" charset="0"/>
              <a:cs typeface="Times New Roman" panose="02020603050405020304" pitchFamily="18" charset="0"/>
            </a:endParaRPr>
          </a:p>
          <a:p>
            <a:pPr marL="0" indent="0">
              <a:buNone/>
            </a:pPr>
            <a:r>
              <a:rPr lang="sr-Latn-RS" sz="2200" dirty="0">
                <a:latin typeface="Times New Roman" panose="02020603050405020304" pitchFamily="18" charset="0"/>
                <a:cs typeface="Times New Roman" panose="02020603050405020304" pitchFamily="18" charset="0"/>
              </a:rPr>
              <a:t>.  Laboratorijski se vide uvćanje transaminaza i alkalne fosfataze, i produženo protrobinsko vreme. </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4619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         Žutica novorođenčeta – konjugovana žutica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b="1" dirty="0"/>
              <a:t>                                 Lećenje</a:t>
            </a:r>
          </a:p>
          <a:p>
            <a:r>
              <a:rPr lang="en-US" sz="2000" b="1" dirty="0" err="1">
                <a:latin typeface="Times New Roman" panose="02020603050405020304" pitchFamily="18" charset="0"/>
                <a:cs typeface="Times New Roman" panose="02020603050405020304" pitchFamily="18" charset="0"/>
              </a:rPr>
              <a:t>Češće</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hranjenje</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bebe</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mlekom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odnosno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dojenje</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ovaj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način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podstiče</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bebin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sistem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varenje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obogaćuje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crevna</a:t>
            </a:r>
            <a:r>
              <a:rPr lang="en-US" sz="2000" dirty="0">
                <a:latin typeface="Times New Roman" panose="02020603050405020304" pitchFamily="18" charset="0"/>
                <a:cs typeface="Times New Roman" panose="02020603050405020304" pitchFamily="18" charset="0"/>
              </a:rPr>
              <a:t> flora a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način</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izbacuje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višak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bilirubina</a:t>
            </a:r>
            <a:endParaRPr lang="en-US" sz="2000" dirty="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Povećajte</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unos</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tečnosti</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potrebno</a:t>
            </a:r>
            <a:r>
              <a:rPr lang="en-US" sz="2000" dirty="0">
                <a:latin typeface="Times New Roman" panose="02020603050405020304" pitchFamily="18" charset="0"/>
                <a:cs typeface="Times New Roman" panose="02020603050405020304" pitchFamily="18" charset="0"/>
              </a:rPr>
              <a:t> je </a:t>
            </a:r>
            <a:r>
              <a:rPr lang="en-US" sz="2000" dirty="0" err="1">
                <a:latin typeface="Times New Roman" panose="02020603050405020304" pitchFamily="18" charset="0"/>
                <a:cs typeface="Times New Roman" panose="02020603050405020304" pitchFamily="18" charset="0"/>
              </a:rPr>
              <a:t>povećati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unos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tečnosti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bebe</a:t>
            </a:r>
            <a:r>
              <a:rPr lang="en-US" sz="2000" dirty="0">
                <a:latin typeface="Times New Roman" panose="02020603050405020304" pitchFamily="18" charset="0"/>
                <a:cs typeface="Times New Roman" panose="02020603050405020304" pitchFamily="18" charset="0"/>
              </a:rPr>
              <a:t> ne </a:t>
            </a:r>
            <a:r>
              <a:rPr lang="en-US" sz="2000" dirty="0" err="1">
                <a:latin typeface="Times New Roman" panose="02020603050405020304" pitchFamily="18" charset="0"/>
                <a:cs typeface="Times New Roman" panose="02020603050405020304" pitchFamily="18" charset="0"/>
              </a:rPr>
              <a:t>kao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terapija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dodatni</a:t>
            </a:r>
            <a:r>
              <a:rPr lang="en-US" sz="2000" dirty="0">
                <a:latin typeface="Times New Roman" panose="02020603050405020304" pitchFamily="18" charset="0"/>
                <a:cs typeface="Times New Roman" panose="02020603050405020304" pitchFamily="18" charset="0"/>
              </a:rPr>
              <a:t> plus, </a:t>
            </a:r>
            <a:r>
              <a:rPr lang="en-US" sz="2000" dirty="0" err="1">
                <a:latin typeface="Times New Roman" panose="02020603050405020304" pitchFamily="18" charset="0"/>
                <a:cs typeface="Times New Roman" panose="02020603050405020304" pitchFamily="18" charset="0"/>
              </a:rPr>
              <a:t>jer</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sprečava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dehidracija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deteta</a:t>
            </a:r>
            <a:endParaRPr lang="en-US" sz="2000" dirty="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Fototerapija</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sunčanje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bebe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pomaže</a:t>
            </a:r>
            <a:r>
              <a:rPr lang="en-US" sz="2000" dirty="0">
                <a:latin typeface="Times New Roman" panose="02020603050405020304" pitchFamily="18" charset="0"/>
                <a:cs typeface="Times New Roman" panose="02020603050405020304" pitchFamily="18" charset="0"/>
              </a:rPr>
              <a:t> da bilirubin </a:t>
            </a:r>
            <a:r>
              <a:rPr lang="en-US" sz="2000" dirty="0" err="1">
                <a:latin typeface="Times New Roman" panose="02020603050405020304" pitchFamily="18" charset="0"/>
                <a:cs typeface="Times New Roman" panose="02020603050405020304" pitchFamily="18" charset="0"/>
              </a:rPr>
              <a:t>postane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lako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razgradiv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taj</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način</a:t>
            </a:r>
            <a:r>
              <a:rPr lang="en-US" sz="2000" dirty="0">
                <a:latin typeface="Times New Roman" panose="02020603050405020304" pitchFamily="18" charset="0"/>
                <a:cs typeface="Times New Roman" panose="02020603050405020304" pitchFamily="18" charset="0"/>
              </a:rPr>
              <a:t> se </a:t>
            </a:r>
            <a:r>
              <a:rPr lang="en-US" sz="2000" dirty="0" err="1">
                <a:latin typeface="Times New Roman" panose="02020603050405020304" pitchFamily="18" charset="0"/>
                <a:cs typeface="Times New Roman" panose="02020603050405020304" pitchFamily="18" charset="0"/>
              </a:rPr>
              <a:t>olakša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njegovo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uklanjanje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organizma</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813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sz="2000" dirty="0">
                <a:latin typeface="Times New Roman" panose="02020603050405020304" pitchFamily="18" charset="0"/>
                <a:cs typeface="Times New Roman" panose="02020603050405020304" pitchFamily="18" charset="0"/>
              </a:rPr>
              <a:t>                                                      </a:t>
            </a:r>
            <a:r>
              <a:rPr lang="sr-Latn-RS" sz="6600" dirty="0">
                <a:latin typeface="Times New Roman" panose="02020603050405020304" pitchFamily="18" charset="0"/>
                <a:cs typeface="Times New Roman" panose="02020603050405020304" pitchFamily="18" charset="0"/>
              </a:rPr>
              <a:t>Hvala na pažnji</a:t>
            </a:r>
            <a:endParaRPr lang="en-US" sz="66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8250" y="1819275"/>
            <a:ext cx="6667500" cy="4438650"/>
          </a:xfrm>
        </p:spPr>
      </p:pic>
    </p:spTree>
    <p:extLst>
      <p:ext uri="{BB962C8B-B14F-4D97-AF65-F5344CB8AC3E}">
        <p14:creationId xmlns:p14="http://schemas.microsoft.com/office/powerpoint/2010/main" val="3742131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a:t>   </a:t>
            </a:r>
            <a:r>
              <a:rPr lang="sr-Latn-RS" sz="3200" dirty="0">
                <a:latin typeface="Times New Roman" panose="02020603050405020304" pitchFamily="18" charset="0"/>
                <a:cs typeface="Times New Roman" panose="02020603050405020304" pitchFamily="18" charset="0"/>
              </a:rPr>
              <a:t>Bilirubin – put od  RES do hepatocita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1524000"/>
            <a:ext cx="8229600" cy="4876800"/>
          </a:xfrm>
        </p:spPr>
        <p:txBody>
          <a:bodyPr/>
          <a:lstStyle/>
          <a:p>
            <a:pPr marL="0" indent="0">
              <a:buNone/>
            </a:pPr>
            <a:r>
              <a:rPr lang="sr-Latn-RS" sz="2000" dirty="0">
                <a:latin typeface="Times New Roman" panose="02020603050405020304" pitchFamily="18" charset="0"/>
                <a:cs typeface="Times New Roman" panose="02020603050405020304" pitchFamily="18" charset="0"/>
              </a:rPr>
              <a:t>Kod novorođenčeta se dnevno razloži 0,5gr hemoglobina. Iz ćelija RES bilirubin prelazi u plazmu  u kojoj se slabo rastvara, i vezuje se za molekule albumina.</a:t>
            </a:r>
          </a:p>
          <a:p>
            <a:pPr marL="0" indent="0">
              <a:buNone/>
            </a:pPr>
            <a:r>
              <a:rPr lang="sr-Latn-RS" sz="2000" dirty="0">
                <a:latin typeface="Times New Roman" panose="02020603050405020304" pitchFamily="18" charset="0"/>
                <a:cs typeface="Times New Roman" panose="02020603050405020304" pitchFamily="18" charset="0"/>
              </a:rPr>
              <a:t>Vezivanje bilirubina za albumin je smanjeno u izvesnim patološkim stanjima(hipoksija,acidoza,hipoglikemija,hipotermija)</a:t>
            </a:r>
          </a:p>
          <a:p>
            <a:pPr marL="0" indent="0">
              <a:buNone/>
            </a:pPr>
            <a:r>
              <a:rPr lang="sr-Latn-RS" sz="2000" dirty="0">
                <a:latin typeface="Times New Roman" panose="02020603050405020304" pitchFamily="18" charset="0"/>
                <a:cs typeface="Times New Roman" panose="02020603050405020304" pitchFamily="18" charset="0"/>
              </a:rPr>
              <a:t>Bilirubin vezan za albumin dolazi do hepatocita(jedina ćelija u organizmu koja konjuguje bilirubin i eliminiše ga putem žuči).</a:t>
            </a:r>
          </a:p>
          <a:p>
            <a:pPr marL="0" indent="0">
              <a:buNone/>
            </a:pPr>
            <a:r>
              <a:rPr lang="sr-Latn-RS" sz="2000" dirty="0">
                <a:latin typeface="Times New Roman" panose="02020603050405020304" pitchFamily="18" charset="0"/>
                <a:cs typeface="Times New Roman" panose="02020603050405020304" pitchFamily="18" charset="0"/>
              </a:rPr>
              <a:t>Sa vezanog mesta na albuminu bilirubin može biti istisnut:</a:t>
            </a:r>
          </a:p>
          <a:p>
            <a:r>
              <a:rPr lang="sr-Latn-RS" sz="2000" dirty="0">
                <a:latin typeface="Times New Roman" panose="02020603050405020304" pitchFamily="18" charset="0"/>
                <a:cs typeface="Times New Roman" panose="02020603050405020304" pitchFamily="18" charset="0"/>
              </a:rPr>
              <a:t>Egzogenim</a:t>
            </a:r>
          </a:p>
          <a:p>
            <a:r>
              <a:rPr lang="sr-Latn-RS" sz="2000" dirty="0">
                <a:latin typeface="Times New Roman" panose="02020603050405020304" pitchFamily="18" charset="0"/>
                <a:cs typeface="Times New Roman" panose="02020603050405020304" pitchFamily="18" charset="0"/>
              </a:rPr>
              <a:t>Endogenim (supstancijama)</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196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Bilirubin – put od  RES do hepatocita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4876800"/>
          </a:xfrm>
        </p:spPr>
        <p:txBody>
          <a:bodyPr/>
          <a:lstStyle/>
          <a:p>
            <a:pPr marL="0" indent="0">
              <a:buNone/>
            </a:pPr>
            <a:r>
              <a:rPr lang="sr-Latn-RS" sz="2000" dirty="0">
                <a:latin typeface="Times New Roman" panose="02020603050405020304" pitchFamily="18" charset="0"/>
                <a:cs typeface="Times New Roman" panose="02020603050405020304" pitchFamily="18" charset="0"/>
              </a:rPr>
              <a:t>Pre ulaska u hepatocit, bilirubin napušta albumin. Količina koja će ući u hepatocit zavisi od intracitoplazmatskih hepatocitnih proteina: Y( glutation-S transferaze B,koja se ne sibtetiše in utero. Njena aktivnost postepeno raste i dostiže normalne vrednosti između 5. i 10. dana).</a:t>
            </a:r>
          </a:p>
          <a:p>
            <a:pPr marL="0" indent="0">
              <a:buNone/>
            </a:pPr>
            <a:r>
              <a:rPr lang="sr-Latn-RS" sz="2000" dirty="0">
                <a:latin typeface="Times New Roman" panose="02020603050405020304" pitchFamily="18" charset="0"/>
                <a:cs typeface="Times New Roman" panose="02020603050405020304" pitchFamily="18" charset="0"/>
              </a:rPr>
              <a:t>Z(glutation-S-transferaza,koja se sintetiše in utero)</a:t>
            </a:r>
          </a:p>
          <a:p>
            <a:pPr marL="0" indent="0">
              <a:buNone/>
            </a:pPr>
            <a:r>
              <a:rPr lang="sr-Latn-RS" sz="2000" dirty="0">
                <a:latin typeface="Times New Roman" panose="02020603050405020304" pitchFamily="18" charset="0"/>
                <a:cs typeface="Times New Roman" panose="02020603050405020304" pitchFamily="18" charset="0"/>
              </a:rPr>
              <a:t>Y i Z proteini prenose bilirubin od ćelijske membrane do endoplazmatskog retikuluma.</a:t>
            </a:r>
          </a:p>
          <a:p>
            <a:pPr marL="0" indent="0">
              <a:buNone/>
            </a:pPr>
            <a:endParaRPr lang="en-US" dirty="0"/>
          </a:p>
        </p:txBody>
      </p:sp>
    </p:spTree>
    <p:extLst>
      <p:ext uri="{BB962C8B-B14F-4D97-AF65-F5344CB8AC3E}">
        <p14:creationId xmlns:p14="http://schemas.microsoft.com/office/powerpoint/2010/main" val="2476685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Bilirubin – proces konjugacije</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1524000"/>
            <a:ext cx="8229600" cy="4876800"/>
          </a:xfrm>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Bilirubin- liposolubilan, hidrofoban molekul, procesima konjugacije, oksidacije, redukcije i hidroksilacije postaje hidrofilan.</a:t>
            </a:r>
          </a:p>
          <a:p>
            <a:pPr marL="0" indent="0">
              <a:buNone/>
            </a:pPr>
            <a:r>
              <a:rPr lang="sr-Latn-RS" sz="2000" dirty="0">
                <a:latin typeface="Times New Roman" panose="02020603050405020304" pitchFamily="18" charset="0"/>
                <a:cs typeface="Times New Roman" panose="02020603050405020304" pitchFamily="18" charset="0"/>
              </a:rPr>
              <a:t>U procesima konjugacije učestvuju dva enzima:</a:t>
            </a:r>
          </a:p>
          <a:p>
            <a:r>
              <a:rPr lang="sr-Latn-RS" sz="2000" dirty="0">
                <a:latin typeface="Times New Roman" panose="02020603050405020304" pitchFamily="18" charset="0"/>
                <a:cs typeface="Times New Roman" panose="02020603050405020304" pitchFamily="18" charset="0"/>
              </a:rPr>
              <a:t>Uridin-difosfo-glukuronil transfetraza(UDPG-Ts)</a:t>
            </a:r>
          </a:p>
          <a:p>
            <a:r>
              <a:rPr lang="sr-Latn-RS" sz="2000" dirty="0">
                <a:latin typeface="Times New Roman" panose="02020603050405020304" pitchFamily="18" charset="0"/>
                <a:cs typeface="Times New Roman" panose="02020603050405020304" pitchFamily="18" charset="0"/>
              </a:rPr>
              <a:t>Bilirubin-diglukuronid-glukuronozil transferaza(BDGG-Ts)</a:t>
            </a:r>
          </a:p>
          <a:p>
            <a:pPr marL="0" indent="0">
              <a:buNone/>
            </a:pPr>
            <a:r>
              <a:rPr lang="sr-Latn-RS" sz="2000" dirty="0">
                <a:latin typeface="Times New Roman" panose="02020603050405020304" pitchFamily="18" charset="0"/>
                <a:cs typeface="Times New Roman" panose="02020603050405020304" pitchFamily="18" charset="0"/>
              </a:rPr>
              <a:t>Na endoplazmatskom retikulumu 1 molekul bilirubina  pod dejstvom UDPG-Ts konjuguje se sa 1 molekulom UDPGA i nastaje bilirubin –monoglukuronid.Dalja konjugacija se obavlja procesom dismutaze na kanalikularnom delu membrane hepatocita gde se pod dejstvom BDGG-Ts stvara bilirubin-diglukuronid. (hidrosolubilan bilirubin koji se sekretuje iz hepatocita u žučne kanaliće do duodenuma)</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8382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Bilirubin – proces konjugacije </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Novorođenče  može konjugovati bilirubin samo sa glukuronskom kiselinom.</a:t>
            </a:r>
          </a:p>
          <a:p>
            <a:pPr marL="0" indent="0">
              <a:buNone/>
            </a:pPr>
            <a:r>
              <a:rPr lang="sr-Latn-RS" sz="2000" dirty="0">
                <a:latin typeface="Times New Roman" panose="02020603050405020304" pitchFamily="18" charset="0"/>
                <a:cs typeface="Times New Roman" panose="02020603050405020304" pitchFamily="18" charset="0"/>
              </a:rPr>
              <a:t>Sem nekonjugovanog i konjugovanog bilirubina, postoji i biliprotein(bilirubin vezan za albumine) u prvim danima života čini 33% bilirubina.</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603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Bilirubin – izlučivanje bilirubina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Izlučivanje konjugovanog bilirubina obuhvata dve faze:</a:t>
            </a:r>
          </a:p>
          <a:p>
            <a:r>
              <a:rPr lang="sr-Latn-RS" sz="2000" dirty="0">
                <a:latin typeface="Times New Roman" panose="02020603050405020304" pitchFamily="18" charset="0"/>
                <a:cs typeface="Times New Roman" panose="02020603050405020304" pitchFamily="18" charset="0"/>
              </a:rPr>
              <a:t>Sekrecionu(hepatocelularnu)</a:t>
            </a:r>
          </a:p>
          <a:p>
            <a:r>
              <a:rPr lang="sr-Latn-RS" sz="2000" dirty="0">
                <a:latin typeface="Times New Roman" panose="02020603050405020304" pitchFamily="18" charset="0"/>
                <a:cs typeface="Times New Roman" panose="02020603050405020304" pitchFamily="18" charset="0"/>
              </a:rPr>
              <a:t>Ekskrecionu(bilijarnu,duktalnu)</a:t>
            </a:r>
          </a:p>
          <a:p>
            <a:pPr marL="0" indent="0">
              <a:buNone/>
            </a:pPr>
            <a:r>
              <a:rPr lang="sr-Latn-RS" sz="2000" dirty="0">
                <a:latin typeface="Times New Roman" panose="02020603050405020304" pitchFamily="18" charset="0"/>
                <a:cs typeface="Times New Roman" panose="02020603050405020304" pitchFamily="18" charset="0"/>
              </a:rPr>
              <a:t>Oko 65%  izlučenog konjugovanog bilirubina pod dejstvom bakterija terminalnog ileuma i kolonaprelazi u urobilinogen koji brzo oksidiše u urobilin. Izlučuju se urinom.</a:t>
            </a:r>
          </a:p>
          <a:p>
            <a:pPr marL="0" indent="0">
              <a:buNone/>
            </a:pPr>
            <a:r>
              <a:rPr lang="sr-Latn-RS" sz="2000" dirty="0">
                <a:latin typeface="Times New Roman" panose="02020603050405020304" pitchFamily="18" charset="0"/>
                <a:cs typeface="Times New Roman" panose="02020603050405020304" pitchFamily="18" charset="0"/>
              </a:rPr>
              <a:t>10% konjugovanog bilirubina  se eliminiše stolicom</a:t>
            </a:r>
          </a:p>
          <a:p>
            <a:pPr marL="0" indent="0">
              <a:buNone/>
            </a:pPr>
            <a:r>
              <a:rPr lang="sr-Latn-RS" sz="2000" dirty="0">
                <a:latin typeface="Times New Roman" panose="02020603050405020304" pitchFamily="18" charset="0"/>
                <a:cs typeface="Times New Roman" panose="02020603050405020304" pitchFamily="18" charset="0"/>
              </a:rPr>
              <a:t>25%  se pod dejstvom pH duodenuma  i B-glukuronidaze pretvara u nekonjugovani i vraća u cirkulaciju povećavajući količinu nekonjugovanog bilirubina u plazmi.</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345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latin typeface="Times New Roman" panose="02020603050405020304" pitchFamily="18" charset="0"/>
                <a:cs typeface="Times New Roman" panose="02020603050405020304" pitchFamily="18" charset="0"/>
              </a:rPr>
              <a:t>Bilirubin – izlučivanje bilirubina</a:t>
            </a:r>
            <a:endParaRPr lang="en-US" sz="3200" dirty="0"/>
          </a:p>
        </p:txBody>
      </p:sp>
      <p:sp>
        <p:nvSpPr>
          <p:cNvPr id="3" name="Content Placeholder 2"/>
          <p:cNvSpPr>
            <a:spLocks noGrp="1"/>
          </p:cNvSpPr>
          <p:nvPr>
            <p:ph idx="1"/>
          </p:nvPr>
        </p:nvSpPr>
        <p:spPr/>
        <p:txBody>
          <a:bodyPr>
            <a:normAutofit/>
          </a:bodyPr>
          <a:lstStyle/>
          <a:p>
            <a:pPr marL="0" indent="0">
              <a:buNone/>
            </a:pPr>
            <a:r>
              <a:rPr lang="sr-Latn-RS" sz="2000" dirty="0">
                <a:latin typeface="Times New Roman" panose="02020603050405020304" pitchFamily="18" charset="0"/>
                <a:cs typeface="Times New Roman" panose="02020603050405020304" pitchFamily="18" charset="0"/>
              </a:rPr>
              <a:t>U crevima tek rođenog deteta nalazi se  oko 3419 </a:t>
            </a:r>
            <a:r>
              <a:rPr lang="vi-VN" sz="2000" dirty="0">
                <a:latin typeface="Times New Roman" panose="02020603050405020304" pitchFamily="18" charset="0"/>
                <a:cs typeface="Times New Roman" panose="02020603050405020304" pitchFamily="18" charset="0"/>
              </a:rPr>
              <a:t>µmol/L </a:t>
            </a:r>
            <a:r>
              <a:rPr lang="sr-Latn-RS" sz="2000" dirty="0">
                <a:latin typeface="Times New Roman" panose="02020603050405020304" pitchFamily="18" charset="0"/>
                <a:cs typeface="Times New Roman" panose="02020603050405020304" pitchFamily="18" charset="0"/>
              </a:rPr>
              <a:t>nekonjugovanog bilirubina( 1 g mekonijuma sadrži 17 </a:t>
            </a:r>
            <a:r>
              <a:rPr lang="vi-VN" sz="2000" dirty="0">
                <a:latin typeface="Times New Roman" panose="02020603050405020304" pitchFamily="18" charset="0"/>
                <a:cs typeface="Times New Roman" panose="02020603050405020304" pitchFamily="18" charset="0"/>
              </a:rPr>
              <a:t>µmol/L</a:t>
            </a:r>
            <a:r>
              <a:rPr lang="sr-Latn-RS" sz="2000" dirty="0">
                <a:latin typeface="Times New Roman" panose="02020603050405020304" pitchFamily="18" charset="0"/>
                <a:cs typeface="Times New Roman" panose="02020603050405020304" pitchFamily="18" charset="0"/>
              </a:rPr>
              <a:t> bilirubina) u slučajevima odložene eliminacije mekonijuma može se resorbovati povećati ukupnu bilirubinemiju.</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10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t>       </a:t>
            </a:r>
            <a:r>
              <a:rPr lang="sr-Latn-RS" sz="3200" dirty="0">
                <a:latin typeface="Times New Roman" panose="02020603050405020304" pitchFamily="18" charset="0"/>
                <a:cs typeface="Times New Roman" panose="02020603050405020304" pitchFamily="18" charset="0"/>
              </a:rPr>
              <a:t>Hiperbilirubinemija(žutica)</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sr-Latn-RS" sz="2200" dirty="0">
                <a:latin typeface="Times New Roman" panose="02020603050405020304" pitchFamily="18" charset="0"/>
                <a:cs typeface="Times New Roman" panose="02020603050405020304" pitchFamily="18" charset="0"/>
              </a:rPr>
              <a:t>  </a:t>
            </a:r>
            <a:r>
              <a:rPr lang="sr-Latn-RS" sz="2000" dirty="0">
                <a:latin typeface="Times New Roman" panose="02020603050405020304" pitchFamily="18" charset="0"/>
                <a:cs typeface="Times New Roman" panose="02020603050405020304" pitchFamily="18" charset="0"/>
              </a:rPr>
              <a:t>Žutica  je žuta prebojenost sluznica i kože, posledica prekomerne koncentracije bilirubina u plazmi, kod novorođenčeta se zbog osobenosti kože zapaža pri bilirubinemiji iznad 83,3 </a:t>
            </a:r>
            <a:r>
              <a:rPr lang="vi-VN" sz="2000" dirty="0">
                <a:latin typeface="Times New Roman" panose="02020603050405020304" pitchFamily="18" charset="0"/>
                <a:cs typeface="Times New Roman" panose="02020603050405020304" pitchFamily="18" charset="0"/>
              </a:rPr>
              <a:t>µmol/L</a:t>
            </a:r>
            <a:r>
              <a:rPr lang="sr-Latn-RS" sz="2000" dirty="0">
                <a:latin typeface="Times New Roman" panose="02020603050405020304" pitchFamily="18" charset="0"/>
                <a:cs typeface="Times New Roman" panose="02020603050405020304" pitchFamily="18" charset="0"/>
              </a:rPr>
              <a:t>(kod odraslih iznad 33,3 </a:t>
            </a:r>
            <a:r>
              <a:rPr lang="vi-VN" sz="2000" dirty="0">
                <a:latin typeface="Times New Roman" panose="02020603050405020304" pitchFamily="18" charset="0"/>
                <a:cs typeface="Times New Roman" panose="02020603050405020304" pitchFamily="18" charset="0"/>
              </a:rPr>
              <a:t>µmol/L</a:t>
            </a:r>
            <a:r>
              <a:rPr lang="sr-Latn-RS" sz="2000" dirty="0">
                <a:latin typeface="Times New Roman" panose="02020603050405020304" pitchFamily="18" charset="0"/>
                <a:cs typeface="Times New Roman" panose="02020603050405020304" pitchFamily="18" charset="0"/>
              </a:rPr>
              <a:t>).</a:t>
            </a:r>
          </a:p>
          <a:p>
            <a:pPr marL="0" indent="0">
              <a:buNone/>
            </a:pPr>
            <a:r>
              <a:rPr lang="sr-Latn-RS" sz="2000" dirty="0">
                <a:latin typeface="Times New Roman" panose="02020603050405020304" pitchFamily="18" charset="0"/>
                <a:cs typeface="Times New Roman" panose="02020603050405020304" pitchFamily="18" charset="0"/>
              </a:rPr>
              <a:t>Klasifikacija žutice novorođenčeta:</a:t>
            </a:r>
          </a:p>
          <a:p>
            <a:r>
              <a:rPr lang="sr-Latn-RS" sz="2000" dirty="0">
                <a:latin typeface="Times New Roman" panose="02020603050405020304" pitchFamily="18" charset="0"/>
                <a:cs typeface="Times New Roman" panose="02020603050405020304" pitchFamily="18" charset="0"/>
              </a:rPr>
              <a:t> RETENCIONA žutica nastaje pri prekomernom stvaranju , ograničenom ulasku i nesposobnosti hepatocita da konjuguje bilirubin pa se u cirkulaciji nagomilava(u serumu je povišen nekonjugovani-INDIREKTNI bilirubin), a u urinu nije prisutan urobilinogen.</a:t>
            </a:r>
          </a:p>
          <a:p>
            <a:r>
              <a:rPr lang="sr-Latn-RS" sz="2000" dirty="0">
                <a:latin typeface="Times New Roman" panose="02020603050405020304" pitchFamily="18" charset="0"/>
                <a:cs typeface="Times New Roman" panose="02020603050405020304" pitchFamily="18" charset="0"/>
              </a:rPr>
              <a:t>REGURGITACIONA žutica nastaje pri nemogućnosti eliminacije konjugovanog bilirubina(u serumu je povišen konjugovani-DIREKTNI bilirubin)</a:t>
            </a:r>
          </a:p>
          <a:p>
            <a:r>
              <a:rPr lang="sr-Latn-RS" sz="2000" dirty="0">
                <a:latin typeface="Times New Roman" panose="02020603050405020304" pitchFamily="18" charset="0"/>
                <a:cs typeface="Times New Roman" panose="02020603050405020304" pitchFamily="18" charset="0"/>
              </a:rPr>
              <a:t>MEŠOVITA žutica – stanja u kojima nastaje retencija i regurgitacija bilirubina.</a:t>
            </a:r>
          </a:p>
          <a:p>
            <a:endParaRPr lang="sr-Latn-RS" sz="2200" dirty="0">
              <a:latin typeface="Times New Roman" panose="02020603050405020304" pitchFamily="18" charset="0"/>
              <a:cs typeface="Times New Roman" panose="02020603050405020304" pitchFamily="18" charset="0"/>
            </a:endParaRPr>
          </a:p>
          <a:p>
            <a:pPr marL="0" indent="0">
              <a:buNone/>
            </a:pPr>
            <a:endParaRPr lang="sr-Latn-R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0235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835</TotalTime>
  <Words>2163</Words>
  <Application>Microsoft Office PowerPoint</Application>
  <PresentationFormat>On-screen Show (4:3)</PresentationFormat>
  <Paragraphs>162</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Times New Roman</vt:lpstr>
      <vt:lpstr>Wingdings</vt:lpstr>
      <vt:lpstr>Clarity</vt:lpstr>
      <vt:lpstr>Hiperbilirubinemija u Novorođenačkom  uzrastu</vt:lpstr>
      <vt:lpstr>                Bilirubin</vt:lpstr>
      <vt:lpstr>   Bilirubin – put od  RES do hepatocita</vt:lpstr>
      <vt:lpstr>Bilirubin – put od  RES do hepatocita</vt:lpstr>
      <vt:lpstr>Bilirubin – proces konjugacije</vt:lpstr>
      <vt:lpstr>Bilirubin – proces konjugacije </vt:lpstr>
      <vt:lpstr>Bilirubin – izlučivanje bilirubina</vt:lpstr>
      <vt:lpstr>Bilirubin – izlučivanje bilirubina</vt:lpstr>
      <vt:lpstr>       Hiperbilirubinemija(žutica)</vt:lpstr>
      <vt:lpstr>             Žutica novorođenčeta</vt:lpstr>
      <vt:lpstr>                     Žutica novorođenčeta</vt:lpstr>
      <vt:lpstr>    Žutica novorođenčeta - fiziološka žutica</vt:lpstr>
      <vt:lpstr>Žutica novorođenčeta - fiziološka žutica</vt:lpstr>
      <vt:lpstr>Žutica kod novorođenčeta – patološka žutica</vt:lpstr>
      <vt:lpstr>Žutica novorođenčeta – nekonjugovane žutice</vt:lpstr>
      <vt:lpstr>Žutica novorođenčeta – nekonjugovane žutice</vt:lpstr>
      <vt:lpstr>Žutica novorođenčeta - komplikacije</vt:lpstr>
      <vt:lpstr>         Žutica novorođenčeta - lečenje</vt:lpstr>
      <vt:lpstr>Žutica novorođenčeta - eksangvinotransfuzija</vt:lpstr>
      <vt:lpstr>Žutica novorođenčeta - eksangvinotransfuzija</vt:lpstr>
      <vt:lpstr>Žutica novorođenčeta - eksangvinotransfuzija</vt:lpstr>
      <vt:lpstr>Žutica novorođenčeta – konjugovana žutica</vt:lpstr>
      <vt:lpstr>         Žutica novorođenčeta – konjugovana žutica</vt:lpstr>
      <vt:lpstr>                                                      Hvala na pažnji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Hiperbilirubinemija u Novorođenačkom  uzrastu</dc:title>
  <dc:creator>User</dc:creator>
  <cp:lastModifiedBy>korisnik</cp:lastModifiedBy>
  <cp:revision>77</cp:revision>
  <dcterms:created xsi:type="dcterms:W3CDTF">2024-03-16T13:02:33Z</dcterms:created>
  <dcterms:modified xsi:type="dcterms:W3CDTF">2024-10-24T08:59:46Z</dcterms:modified>
</cp:coreProperties>
</file>