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48" r:id="rId1"/>
  </p:sldMasterIdLst>
  <p:sldIdLst>
    <p:sldId id="283" r:id="rId2"/>
    <p:sldId id="257" r:id="rId3"/>
    <p:sldId id="282" r:id="rId4"/>
    <p:sldId id="258" r:id="rId5"/>
    <p:sldId id="259" r:id="rId6"/>
    <p:sldId id="260" r:id="rId7"/>
    <p:sldId id="261" r:id="rId8"/>
    <p:sldId id="263" r:id="rId9"/>
    <p:sldId id="262" r:id="rId10"/>
    <p:sldId id="280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8" r:id="rId22"/>
    <p:sldId id="274" r:id="rId23"/>
    <p:sldId id="275" r:id="rId24"/>
    <p:sldId id="276" r:id="rId25"/>
    <p:sldId id="277" r:id="rId26"/>
    <p:sldId id="281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 snapToGrid="0">
      <p:cViewPr varScale="1">
        <p:scale>
          <a:sx n="102" d="100"/>
          <a:sy n="102" d="100"/>
        </p:scale>
        <p:origin x="7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5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2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27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5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18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1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60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5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2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72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9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78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2557A-7053-4340-A874-8AB926A8EDA1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57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2131" y="802007"/>
            <a:ext cx="7728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/>
              <a:t>Literatura za rešavanje testa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03801" y="2167003"/>
            <a:ext cx="12707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/>
              <a:t>EPIDURALANA ANALGEZIJA I ANESTEZIJA U AKUŠERSTVU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33125" y="3494761"/>
            <a:ext cx="851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dirty="0"/>
              <a:t>Udruženje zdravstvenih radnika Nacionalne asocijacija Rasinskog okruga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068844" y="5418746"/>
            <a:ext cx="285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DR LJUBIŠA MIRIĆ</a:t>
            </a:r>
          </a:p>
          <a:p>
            <a:r>
              <a:rPr lang="sr-Latn-RS" dirty="0"/>
              <a:t>VMS LIDIJA IGNJATOVIC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6093" y="574191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Kruševac,Januar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21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405" y="275572"/>
            <a:ext cx="10622072" cy="58997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PRIMENA EPIDURALNOG BLOKA U AKUŠERSTVU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594" y="1290180"/>
            <a:ext cx="10920085" cy="508556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dirty="0"/>
              <a:t>Za </a:t>
            </a:r>
            <a:r>
              <a:rPr lang="en-GB" dirty="0" err="1"/>
              <a:t>izvođenje</a:t>
            </a:r>
            <a:r>
              <a:rPr lang="en-GB" dirty="0"/>
              <a:t> </a:t>
            </a:r>
            <a:r>
              <a:rPr lang="en-GB" dirty="0" err="1"/>
              <a:t>epiduralnog</a:t>
            </a:r>
            <a:r>
              <a:rPr lang="en-GB" dirty="0"/>
              <a:t> </a:t>
            </a:r>
            <a:r>
              <a:rPr lang="en-GB" dirty="0" err="1"/>
              <a:t>porođajnog</a:t>
            </a:r>
            <a:r>
              <a:rPr lang="en-GB" dirty="0"/>
              <a:t> </a:t>
            </a:r>
            <a:r>
              <a:rPr lang="en-GB" dirty="0" err="1"/>
              <a:t>bloka</a:t>
            </a:r>
            <a:r>
              <a:rPr lang="en-GB" dirty="0"/>
              <a:t> </a:t>
            </a:r>
            <a:r>
              <a:rPr lang="en-GB" dirty="0" err="1"/>
              <a:t>koriste</a:t>
            </a:r>
            <a:r>
              <a:rPr lang="en-GB" dirty="0"/>
              <a:t> se </a:t>
            </a:r>
            <a:r>
              <a:rPr lang="en-GB" dirty="0" err="1"/>
              <a:t>sledeći</a:t>
            </a:r>
            <a:r>
              <a:rPr lang="en-GB" dirty="0"/>
              <a:t> </a:t>
            </a:r>
            <a:r>
              <a:rPr lang="en-GB" dirty="0" err="1"/>
              <a:t>lekovi</a:t>
            </a:r>
            <a:r>
              <a:rPr lang="en-GB" dirty="0"/>
              <a:t>: </a:t>
            </a:r>
            <a:r>
              <a:rPr lang="en-GB" dirty="0" err="1"/>
              <a:t>lokalni</a:t>
            </a:r>
            <a:r>
              <a:rPr lang="en-GB" dirty="0"/>
              <a:t> </a:t>
            </a:r>
            <a:r>
              <a:rPr lang="en-GB" dirty="0" err="1"/>
              <a:t>anestetici</a:t>
            </a:r>
            <a:r>
              <a:rPr lang="en-GB" dirty="0"/>
              <a:t>, </a:t>
            </a:r>
            <a:r>
              <a:rPr lang="en-GB" dirty="0" err="1"/>
              <a:t>opioidi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pomoćni</a:t>
            </a:r>
            <a:r>
              <a:rPr lang="en-GB" dirty="0"/>
              <a:t> </a:t>
            </a:r>
            <a:r>
              <a:rPr lang="en-GB" dirty="0" err="1"/>
              <a:t>lekovi</a:t>
            </a:r>
            <a:r>
              <a:rPr lang="en-GB" dirty="0"/>
              <a:t> </a:t>
            </a:r>
            <a:r>
              <a:rPr lang="en-GB" dirty="0" err="1"/>
              <a:t>tzv</a:t>
            </a:r>
            <a:r>
              <a:rPr lang="en-GB" dirty="0"/>
              <a:t> </a:t>
            </a:r>
            <a:r>
              <a:rPr lang="en-GB" dirty="0" err="1"/>
              <a:t>adjuvansi</a:t>
            </a:r>
            <a:r>
              <a:rPr lang="en-GB" dirty="0"/>
              <a:t>. </a:t>
            </a:r>
            <a:endParaRPr lang="sr-Latn-BA" dirty="0"/>
          </a:p>
          <a:p>
            <a:pPr algn="just"/>
            <a:r>
              <a:rPr lang="en-GB" dirty="0" err="1"/>
              <a:t>Idealni</a:t>
            </a:r>
            <a:r>
              <a:rPr lang="en-GB" dirty="0"/>
              <a:t> </a:t>
            </a:r>
            <a:r>
              <a:rPr lang="en-GB" dirty="0" err="1"/>
              <a:t>lokalni</a:t>
            </a:r>
            <a:r>
              <a:rPr lang="en-GB" dirty="0"/>
              <a:t> </a:t>
            </a:r>
            <a:r>
              <a:rPr lang="en-GB" dirty="0" err="1"/>
              <a:t>anestetik</a:t>
            </a:r>
            <a:r>
              <a:rPr lang="en-GB" dirty="0"/>
              <a:t> </a:t>
            </a:r>
            <a:r>
              <a:rPr lang="en-GB" dirty="0" err="1"/>
              <a:t>trebalo</a:t>
            </a:r>
            <a:r>
              <a:rPr lang="en-GB" dirty="0"/>
              <a:t> bi da </a:t>
            </a:r>
            <a:r>
              <a:rPr lang="en-GB" dirty="0" err="1"/>
              <a:t>pruža</a:t>
            </a:r>
            <a:r>
              <a:rPr lang="en-GB" dirty="0"/>
              <a:t> </a:t>
            </a:r>
            <a:r>
              <a:rPr lang="en-GB" dirty="0" err="1"/>
              <a:t>adekvatnu</a:t>
            </a:r>
            <a:r>
              <a:rPr lang="en-GB" dirty="0"/>
              <a:t> </a:t>
            </a:r>
            <a:r>
              <a:rPr lang="en-GB" dirty="0" err="1"/>
              <a:t>senzornu</a:t>
            </a:r>
            <a:r>
              <a:rPr lang="en-GB" dirty="0"/>
              <a:t> </a:t>
            </a:r>
            <a:r>
              <a:rPr lang="en-GB" dirty="0" err="1"/>
              <a:t>blokadu</a:t>
            </a:r>
            <a:r>
              <a:rPr lang="en-GB" dirty="0"/>
              <a:t> </a:t>
            </a:r>
            <a:r>
              <a:rPr lang="en-GB" dirty="0" err="1"/>
              <a:t>uz</a:t>
            </a:r>
            <a:r>
              <a:rPr lang="en-GB" dirty="0"/>
              <a:t> </a:t>
            </a:r>
            <a:r>
              <a:rPr lang="en-GB" dirty="0" err="1"/>
              <a:t>odsustvo</a:t>
            </a:r>
            <a:r>
              <a:rPr lang="en-GB" dirty="0"/>
              <a:t> </a:t>
            </a:r>
            <a:r>
              <a:rPr lang="en-GB" dirty="0" err="1"/>
              <a:t>motorne</a:t>
            </a:r>
            <a:r>
              <a:rPr lang="en-GB" dirty="0"/>
              <a:t> </a:t>
            </a:r>
            <a:r>
              <a:rPr lang="en-GB" dirty="0" err="1"/>
              <a:t>blokade</a:t>
            </a:r>
            <a:r>
              <a:rPr lang="en-GB" dirty="0"/>
              <a:t>, </a:t>
            </a:r>
            <a:r>
              <a:rPr lang="en-GB" dirty="0" err="1"/>
              <a:t>najmanje</a:t>
            </a:r>
            <a:r>
              <a:rPr lang="en-GB" dirty="0"/>
              <a:t> </a:t>
            </a:r>
            <a:r>
              <a:rPr lang="en-GB" dirty="0" err="1"/>
              <a:t>moguće</a:t>
            </a:r>
            <a:r>
              <a:rPr lang="en-GB" dirty="0"/>
              <a:t> </a:t>
            </a:r>
            <a:r>
              <a:rPr lang="en-GB" dirty="0" err="1"/>
              <a:t>neželjenih</a:t>
            </a:r>
            <a:r>
              <a:rPr lang="en-GB" dirty="0"/>
              <a:t> </a:t>
            </a:r>
            <a:r>
              <a:rPr lang="en-GB" dirty="0" err="1"/>
              <a:t>efekata</a:t>
            </a:r>
            <a:r>
              <a:rPr lang="en-GB" dirty="0"/>
              <a:t>, </a:t>
            </a:r>
            <a:r>
              <a:rPr lang="en-GB" dirty="0" err="1"/>
              <a:t>dovoljnu</a:t>
            </a:r>
            <a:r>
              <a:rPr lang="en-GB" dirty="0"/>
              <a:t> </a:t>
            </a:r>
            <a:r>
              <a:rPr lang="en-GB" dirty="0" err="1"/>
              <a:t>dužinu</a:t>
            </a:r>
            <a:r>
              <a:rPr lang="en-GB" dirty="0"/>
              <a:t> </a:t>
            </a:r>
            <a:r>
              <a:rPr lang="en-GB" dirty="0" err="1"/>
              <a:t>trajanja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mogućnost</a:t>
            </a:r>
            <a:r>
              <a:rPr lang="en-GB" dirty="0"/>
              <a:t> </a:t>
            </a:r>
            <a:r>
              <a:rPr lang="en-GB" dirty="0" err="1"/>
              <a:t>dopunskih</a:t>
            </a:r>
            <a:r>
              <a:rPr lang="en-GB" dirty="0"/>
              <a:t> </a:t>
            </a:r>
            <a:r>
              <a:rPr lang="en-GB" dirty="0" err="1"/>
              <a:t>doza</a:t>
            </a:r>
            <a:r>
              <a:rPr lang="en-GB" dirty="0"/>
              <a:t> u </a:t>
            </a:r>
            <a:r>
              <a:rPr lang="en-GB" dirty="0" err="1"/>
              <a:t>slučaju</a:t>
            </a:r>
            <a:r>
              <a:rPr lang="en-GB" dirty="0"/>
              <a:t> </a:t>
            </a:r>
            <a:r>
              <a:rPr lang="en-GB" dirty="0" err="1"/>
              <a:t>potrebe</a:t>
            </a:r>
            <a:r>
              <a:rPr lang="en-GB" dirty="0"/>
              <a:t> za time </a:t>
            </a:r>
            <a:r>
              <a:rPr lang="en-GB" dirty="0" err="1"/>
              <a:t>tokom</a:t>
            </a:r>
            <a:r>
              <a:rPr lang="en-GB" dirty="0"/>
              <a:t> </a:t>
            </a:r>
            <a:r>
              <a:rPr lang="en-GB" dirty="0" err="1"/>
              <a:t>trajanja</a:t>
            </a:r>
            <a:r>
              <a:rPr lang="en-GB" dirty="0"/>
              <a:t> </a:t>
            </a:r>
            <a:r>
              <a:rPr lang="en-GB" dirty="0" err="1"/>
              <a:t>porođaja</a:t>
            </a:r>
            <a:r>
              <a:rPr lang="en-GB" dirty="0"/>
              <a:t>. </a:t>
            </a:r>
            <a:endParaRPr lang="sr-Latn-BA" dirty="0"/>
          </a:p>
          <a:p>
            <a:pPr algn="just"/>
            <a:r>
              <a:rPr lang="en-GB" dirty="0" err="1"/>
              <a:t>Mehanizam</a:t>
            </a:r>
            <a:r>
              <a:rPr lang="en-GB" dirty="0"/>
              <a:t> </a:t>
            </a:r>
            <a:r>
              <a:rPr lang="en-GB" dirty="0" err="1"/>
              <a:t>delovanja</a:t>
            </a:r>
            <a:r>
              <a:rPr lang="en-GB" dirty="0"/>
              <a:t> </a:t>
            </a:r>
            <a:r>
              <a:rPr lang="en-GB" dirty="0" err="1"/>
              <a:t>lokalnih</a:t>
            </a:r>
            <a:r>
              <a:rPr lang="en-GB" dirty="0"/>
              <a:t> </a:t>
            </a:r>
            <a:r>
              <a:rPr lang="en-GB" dirty="0" err="1"/>
              <a:t>anestetika</a:t>
            </a:r>
            <a:r>
              <a:rPr lang="en-GB" dirty="0"/>
              <a:t> </a:t>
            </a:r>
            <a:r>
              <a:rPr lang="en-GB" dirty="0" err="1"/>
              <a:t>zasniva</a:t>
            </a:r>
            <a:r>
              <a:rPr lang="en-GB" dirty="0"/>
              <a:t> se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blokadi</a:t>
            </a:r>
            <a:r>
              <a:rPr lang="en-GB" dirty="0"/>
              <a:t> </a:t>
            </a:r>
            <a:r>
              <a:rPr lang="en-GB" dirty="0" err="1"/>
              <a:t>sprovođenja</a:t>
            </a:r>
            <a:r>
              <a:rPr lang="en-GB" dirty="0"/>
              <a:t> </a:t>
            </a:r>
            <a:r>
              <a:rPr lang="en-GB" dirty="0" err="1"/>
              <a:t>nervnog</a:t>
            </a:r>
            <a:r>
              <a:rPr lang="en-GB" dirty="0"/>
              <a:t> </a:t>
            </a:r>
            <a:r>
              <a:rPr lang="en-GB" dirty="0" err="1"/>
              <a:t>impulsa</a:t>
            </a:r>
            <a:r>
              <a:rPr lang="en-GB" dirty="0"/>
              <a:t> </a:t>
            </a:r>
            <a:r>
              <a:rPr lang="en-GB" dirty="0" err="1"/>
              <a:t>tj</a:t>
            </a:r>
            <a:r>
              <a:rPr lang="en-GB" dirty="0"/>
              <a:t> </a:t>
            </a:r>
            <a:r>
              <a:rPr lang="en-GB" dirty="0" err="1"/>
              <a:t>podržaja</a:t>
            </a:r>
            <a:r>
              <a:rPr lang="en-GB" dirty="0"/>
              <a:t> </a:t>
            </a:r>
            <a:r>
              <a:rPr lang="en-GB" dirty="0" err="1"/>
              <a:t>blokadom</a:t>
            </a:r>
            <a:r>
              <a:rPr lang="en-GB" dirty="0"/>
              <a:t> Na </a:t>
            </a:r>
            <a:r>
              <a:rPr lang="en-GB" dirty="0" err="1"/>
              <a:t>kanala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ćelijskoj</a:t>
            </a:r>
            <a:r>
              <a:rPr lang="en-GB" dirty="0"/>
              <a:t> </a:t>
            </a:r>
            <a:r>
              <a:rPr lang="en-GB" dirty="0" err="1"/>
              <a:t>membrani</a:t>
            </a:r>
            <a:r>
              <a:rPr lang="en-GB" dirty="0"/>
              <a:t>. </a:t>
            </a:r>
            <a:endParaRPr lang="sr-Latn-BA" dirty="0"/>
          </a:p>
          <a:p>
            <a:pPr algn="just"/>
            <a:r>
              <a:rPr lang="en-GB" dirty="0" err="1"/>
              <a:t>Osobine</a:t>
            </a:r>
            <a:r>
              <a:rPr lang="en-GB" dirty="0"/>
              <a:t> </a:t>
            </a:r>
            <a:r>
              <a:rPr lang="en-GB" dirty="0" err="1"/>
              <a:t>lokalnih</a:t>
            </a:r>
            <a:r>
              <a:rPr lang="en-GB" dirty="0"/>
              <a:t> </a:t>
            </a:r>
            <a:r>
              <a:rPr lang="en-GB" dirty="0" err="1"/>
              <a:t>anestetika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utiču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izbor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sledeće</a:t>
            </a:r>
            <a:r>
              <a:rPr lang="en-GB" dirty="0"/>
              <a:t>: </a:t>
            </a:r>
            <a:r>
              <a:rPr lang="en-GB" dirty="0" err="1"/>
              <a:t>brzina</a:t>
            </a:r>
            <a:r>
              <a:rPr lang="en-GB" dirty="0"/>
              <a:t> </a:t>
            </a:r>
            <a:r>
              <a:rPr lang="en-GB" dirty="0" err="1"/>
              <a:t>nastupanja</a:t>
            </a:r>
            <a:r>
              <a:rPr lang="en-GB" dirty="0"/>
              <a:t> </a:t>
            </a:r>
            <a:r>
              <a:rPr lang="en-GB" dirty="0" err="1"/>
              <a:t>bloka</a:t>
            </a:r>
            <a:r>
              <a:rPr lang="en-GB" dirty="0"/>
              <a:t>, </a:t>
            </a:r>
            <a:r>
              <a:rPr lang="en-GB" dirty="0" err="1"/>
              <a:t>dužina</a:t>
            </a:r>
            <a:r>
              <a:rPr lang="en-GB" dirty="0"/>
              <a:t> </a:t>
            </a:r>
            <a:r>
              <a:rPr lang="en-GB" dirty="0" err="1"/>
              <a:t>delovanja</a:t>
            </a:r>
            <a:r>
              <a:rPr lang="en-GB" dirty="0"/>
              <a:t>, </a:t>
            </a:r>
            <a:r>
              <a:rPr lang="en-GB" dirty="0" err="1"/>
              <a:t>potentnost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toksičnost</a:t>
            </a:r>
            <a:r>
              <a:rPr lang="en-GB" dirty="0"/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C181C">
                    <a:lumMod val="75000"/>
                    <a:lumOff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PRIMENA EPIDURALNOG BLOKA U AKUŠERSTVU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875" y="1528034"/>
            <a:ext cx="10489246" cy="46285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novije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vreme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svima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tehnikama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regionalne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anestezije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ovde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upotrebi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amidni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lokalni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anestetici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bupivakain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levobupivakain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lidokain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sr-Latn-B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BA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našoj praksi najčešće korišćeni lokalni anestetici su sledeći:</a:t>
            </a: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sr-Latn-BA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Levobupivakain (Chirocain 0.5%) – levi izomer bupivakaina, čija se prednost ogleda u manjoj kardiotoksičnosti i manjoj potentnosti što omogućava bolju senzomotornu separaciju i manju motornu blokadu i time bolju saradnju i učestvovanje trudnice u porođaju. Farmakološki gledano planirana doza je oko 2mg/kg Tt i dužina delovanja je oko 3-6h i zato kod potencijalno dugog trajanja porođajnog bloka dodajemo adjuvanse čime smanjujemo dozu lokalnog anestetika po principu sinergizma, najčešće u našoj praksi kao adjuvans koristimo opioidne analgetike – fentanil.</a:t>
            </a: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r-Latn-BA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Lidocain ( Xylocain 2%) – zbog svojih farmakoloških karakteristika brzo nastupanje dejstva, kratko trajanje i razvoj tahifilaksije uglavnom ga koristimo kao lokalni anestetik inicijalno namestu punkcije i za tzv. top up anesteziju u slučaju potrebe konverzije prirodnog porođaja u carski rez. Maksimalna bezbedna doza je 3mg/kg dok uz adrenalin (1:200 000) je 7mg/kg.</a:t>
            </a: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C181C">
                    <a:lumMod val="75000"/>
                    <a:lumOff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PRIMENA EPIDURALNOG BLOKA U AKUŠERSTVU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30" y="1665821"/>
            <a:ext cx="11278386" cy="462850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GB" dirty="0"/>
              <a:t>Kao </a:t>
            </a:r>
            <a:r>
              <a:rPr lang="en-GB" dirty="0" err="1"/>
              <a:t>adjuvanse</a:t>
            </a:r>
            <a:r>
              <a:rPr lang="en-GB" dirty="0"/>
              <a:t> u </a:t>
            </a:r>
            <a:r>
              <a:rPr lang="en-GB" dirty="0" err="1"/>
              <a:t>svakodnevnoj</a:t>
            </a:r>
            <a:r>
              <a:rPr lang="en-GB" dirty="0"/>
              <a:t> </a:t>
            </a:r>
            <a:r>
              <a:rPr lang="en-GB" dirty="0" err="1"/>
              <a:t>praksi</a:t>
            </a:r>
            <a:r>
              <a:rPr lang="en-GB" dirty="0"/>
              <a:t> </a:t>
            </a:r>
            <a:r>
              <a:rPr lang="en-GB" dirty="0" err="1"/>
              <a:t>koristimo</a:t>
            </a:r>
            <a:r>
              <a:rPr lang="en-GB" dirty="0"/>
              <a:t> </a:t>
            </a:r>
            <a:r>
              <a:rPr lang="en-GB" dirty="0" err="1"/>
              <a:t>opioidne</a:t>
            </a:r>
            <a:r>
              <a:rPr lang="en-GB" dirty="0"/>
              <a:t> </a:t>
            </a:r>
            <a:r>
              <a:rPr lang="en-GB" dirty="0" err="1"/>
              <a:t>analgetike</a:t>
            </a:r>
            <a:r>
              <a:rPr lang="en-GB" dirty="0"/>
              <a:t>, </a:t>
            </a:r>
            <a:r>
              <a:rPr lang="en-GB" dirty="0" err="1"/>
              <a:t>njihov</a:t>
            </a:r>
            <a:r>
              <a:rPr lang="en-GB" dirty="0"/>
              <a:t> </a:t>
            </a:r>
            <a:r>
              <a:rPr lang="en-GB" dirty="0" err="1"/>
              <a:t>mehanizam</a:t>
            </a:r>
            <a:r>
              <a:rPr lang="en-GB" dirty="0"/>
              <a:t> </a:t>
            </a:r>
            <a:r>
              <a:rPr lang="en-GB" dirty="0" err="1"/>
              <a:t>delovanja</a:t>
            </a:r>
            <a:r>
              <a:rPr lang="en-GB" dirty="0"/>
              <a:t> </a:t>
            </a:r>
            <a:r>
              <a:rPr lang="en-GB" dirty="0" err="1"/>
              <a:t>zasniva</a:t>
            </a:r>
            <a:r>
              <a:rPr lang="en-GB" dirty="0"/>
              <a:t> se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vezivanju</a:t>
            </a:r>
            <a:r>
              <a:rPr lang="en-GB" dirty="0"/>
              <a:t> za </a:t>
            </a:r>
            <a:r>
              <a:rPr lang="en-GB" dirty="0" err="1"/>
              <a:t>opioidne</a:t>
            </a:r>
            <a:r>
              <a:rPr lang="en-GB" dirty="0"/>
              <a:t> </a:t>
            </a:r>
            <a:r>
              <a:rPr lang="en-GB" dirty="0" err="1"/>
              <a:t>receptore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sinergizmu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lokalnim</a:t>
            </a:r>
            <a:r>
              <a:rPr lang="en-GB" dirty="0"/>
              <a:t> </a:t>
            </a:r>
            <a:r>
              <a:rPr lang="en-GB" dirty="0" err="1"/>
              <a:t>anesteticima</a:t>
            </a:r>
            <a:r>
              <a:rPr lang="en-GB" dirty="0"/>
              <a:t> </a:t>
            </a:r>
            <a:r>
              <a:rPr lang="en-GB" dirty="0" err="1"/>
              <a:t>čime</a:t>
            </a:r>
            <a:r>
              <a:rPr lang="en-GB" dirty="0"/>
              <a:t> se </a:t>
            </a:r>
            <a:r>
              <a:rPr lang="en-GB" dirty="0" err="1"/>
              <a:t>omogućava</a:t>
            </a:r>
            <a:r>
              <a:rPr lang="en-GB" dirty="0"/>
              <a:t> </a:t>
            </a:r>
            <a:r>
              <a:rPr lang="en-GB" dirty="0" err="1"/>
              <a:t>smanjivanje</a:t>
            </a:r>
            <a:r>
              <a:rPr lang="en-GB" dirty="0"/>
              <a:t> </a:t>
            </a:r>
            <a:r>
              <a:rPr lang="en-GB" dirty="0" err="1"/>
              <a:t>koncentracije</a:t>
            </a:r>
            <a:r>
              <a:rPr lang="en-GB" dirty="0"/>
              <a:t> </a:t>
            </a:r>
            <a:r>
              <a:rPr lang="en-GB" dirty="0" err="1"/>
              <a:t>lokalnog</a:t>
            </a:r>
            <a:r>
              <a:rPr lang="en-GB" dirty="0"/>
              <a:t> </a:t>
            </a:r>
            <a:r>
              <a:rPr lang="en-GB" dirty="0" err="1"/>
              <a:t>anestetika</a:t>
            </a:r>
            <a:r>
              <a:rPr lang="en-GB" dirty="0"/>
              <a:t>. </a:t>
            </a:r>
            <a:endParaRPr lang="sr-Latn-BA" dirty="0"/>
          </a:p>
          <a:p>
            <a:pPr algn="just"/>
            <a:r>
              <a:rPr lang="en-GB" dirty="0" err="1"/>
              <a:t>Najznačajnije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ovog</a:t>
            </a:r>
            <a:r>
              <a:rPr lang="en-GB" dirty="0"/>
              <a:t> </a:t>
            </a:r>
            <a:r>
              <a:rPr lang="en-GB" dirty="0" err="1"/>
              <a:t>sinergizma</a:t>
            </a:r>
            <a:r>
              <a:rPr lang="en-GB" dirty="0"/>
              <a:t> je </a:t>
            </a:r>
            <a:r>
              <a:rPr lang="en-GB" dirty="0" err="1"/>
              <a:t>smanjena</a:t>
            </a:r>
            <a:r>
              <a:rPr lang="en-GB" dirty="0"/>
              <a:t> </a:t>
            </a:r>
            <a:r>
              <a:rPr lang="en-GB" dirty="0" err="1"/>
              <a:t>mogućnost</a:t>
            </a:r>
            <a:r>
              <a:rPr lang="en-GB" dirty="0"/>
              <a:t> </a:t>
            </a:r>
            <a:r>
              <a:rPr lang="en-GB" dirty="0" err="1"/>
              <a:t>motorne</a:t>
            </a:r>
            <a:r>
              <a:rPr lang="en-GB" dirty="0"/>
              <a:t> </a:t>
            </a:r>
            <a:r>
              <a:rPr lang="en-GB" dirty="0" err="1"/>
              <a:t>blokade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time </a:t>
            </a:r>
            <a:r>
              <a:rPr lang="en-GB" dirty="0" err="1"/>
              <a:t>predusluova</a:t>
            </a:r>
            <a:r>
              <a:rPr lang="en-GB" dirty="0"/>
              <a:t> za </a:t>
            </a:r>
            <a:r>
              <a:rPr lang="en-GB" dirty="0" err="1"/>
              <a:t>instrumentalno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operativno</a:t>
            </a:r>
            <a:r>
              <a:rPr lang="en-GB" dirty="0"/>
              <a:t> </a:t>
            </a:r>
            <a:r>
              <a:rPr lang="en-GB" dirty="0" err="1"/>
              <a:t>završavanje</a:t>
            </a:r>
            <a:r>
              <a:rPr lang="en-GB" dirty="0"/>
              <a:t> </a:t>
            </a:r>
            <a:r>
              <a:rPr lang="en-GB" dirty="0" err="1"/>
              <a:t>porođaja</a:t>
            </a:r>
            <a:r>
              <a:rPr lang="en-GB" dirty="0"/>
              <a:t>.  </a:t>
            </a:r>
            <a:r>
              <a:rPr lang="en-GB" dirty="0" err="1"/>
              <a:t>Najčešće</a:t>
            </a:r>
            <a:r>
              <a:rPr lang="en-GB" dirty="0"/>
              <a:t> </a:t>
            </a:r>
            <a:r>
              <a:rPr lang="en-GB" dirty="0" err="1"/>
              <a:t>korišćen</a:t>
            </a:r>
            <a:r>
              <a:rPr lang="en-GB" dirty="0"/>
              <a:t> </a:t>
            </a:r>
            <a:r>
              <a:rPr lang="en-GB" dirty="0" err="1"/>
              <a:t>opioidni</a:t>
            </a:r>
            <a:r>
              <a:rPr lang="en-GB" dirty="0"/>
              <a:t> </a:t>
            </a:r>
            <a:r>
              <a:rPr lang="en-GB" dirty="0" err="1"/>
              <a:t>analgetik</a:t>
            </a:r>
            <a:r>
              <a:rPr lang="en-GB" dirty="0"/>
              <a:t> je </a:t>
            </a:r>
            <a:r>
              <a:rPr lang="en-GB" dirty="0" err="1"/>
              <a:t>fentanil</a:t>
            </a:r>
            <a:r>
              <a:rPr lang="en-GB" dirty="0"/>
              <a:t> – ( 50-100 mcg) </a:t>
            </a:r>
            <a:r>
              <a:rPr lang="en-GB" dirty="0" err="1"/>
              <a:t>ispoljava</a:t>
            </a:r>
            <a:r>
              <a:rPr lang="en-GB" dirty="0"/>
              <a:t> </a:t>
            </a:r>
            <a:r>
              <a:rPr lang="en-GB" dirty="0" err="1"/>
              <a:t>efekat</a:t>
            </a:r>
            <a:r>
              <a:rPr lang="en-GB" dirty="0"/>
              <a:t> </a:t>
            </a:r>
            <a:r>
              <a:rPr lang="en-GB" dirty="0" err="1"/>
              <a:t>nakon</a:t>
            </a:r>
            <a:r>
              <a:rPr lang="en-GB" dirty="0"/>
              <a:t> 10min od </a:t>
            </a:r>
            <a:r>
              <a:rPr lang="en-GB" dirty="0" err="1"/>
              <a:t>epiduralne</a:t>
            </a:r>
            <a:r>
              <a:rPr lang="en-GB" dirty="0"/>
              <a:t> </a:t>
            </a:r>
            <a:r>
              <a:rPr lang="en-GB" dirty="0" err="1"/>
              <a:t>aplikacije</a:t>
            </a:r>
            <a:r>
              <a:rPr lang="en-GB" dirty="0"/>
              <a:t>, </a:t>
            </a:r>
            <a:r>
              <a:rPr lang="en-GB" dirty="0" err="1"/>
              <a:t>poboljšava</a:t>
            </a:r>
            <a:r>
              <a:rPr lang="en-GB" dirty="0"/>
              <a:t> </a:t>
            </a:r>
            <a:r>
              <a:rPr lang="en-GB" dirty="0" err="1"/>
              <a:t>analgetski</a:t>
            </a:r>
            <a:r>
              <a:rPr lang="en-GB" dirty="0"/>
              <a:t> </a:t>
            </a:r>
            <a:r>
              <a:rPr lang="en-GB" dirty="0" err="1"/>
              <a:t>efekat</a:t>
            </a:r>
            <a:r>
              <a:rPr lang="en-GB" dirty="0"/>
              <a:t> </a:t>
            </a:r>
            <a:r>
              <a:rPr lang="en-GB" dirty="0" err="1"/>
              <a:t>bloka</a:t>
            </a:r>
            <a:r>
              <a:rPr lang="en-GB" dirty="0"/>
              <a:t>, </a:t>
            </a:r>
            <a:r>
              <a:rPr lang="en-GB" dirty="0" err="1"/>
              <a:t>produžava</a:t>
            </a:r>
            <a:r>
              <a:rPr lang="en-GB" dirty="0"/>
              <a:t> </a:t>
            </a:r>
            <a:r>
              <a:rPr lang="en-GB" dirty="0" err="1"/>
              <a:t>dužinu</a:t>
            </a:r>
            <a:r>
              <a:rPr lang="en-GB" dirty="0"/>
              <a:t> </a:t>
            </a:r>
            <a:r>
              <a:rPr lang="en-GB" dirty="0" err="1"/>
              <a:t>trajanja</a:t>
            </a:r>
            <a:r>
              <a:rPr lang="en-GB" dirty="0"/>
              <a:t> </a:t>
            </a:r>
            <a:r>
              <a:rPr lang="en-GB" dirty="0" err="1"/>
              <a:t>bloka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posebno</a:t>
            </a:r>
            <a:r>
              <a:rPr lang="en-GB" dirty="0"/>
              <a:t> je </a:t>
            </a:r>
            <a:r>
              <a:rPr lang="en-GB" dirty="0" err="1"/>
              <a:t>značajan</a:t>
            </a:r>
            <a:r>
              <a:rPr lang="en-GB" dirty="0"/>
              <a:t> za </a:t>
            </a:r>
            <a:r>
              <a:rPr lang="en-GB" dirty="0" err="1"/>
              <a:t>drugo</a:t>
            </a:r>
            <a:r>
              <a:rPr lang="en-GB" dirty="0"/>
              <a:t> </a:t>
            </a:r>
            <a:r>
              <a:rPr lang="en-GB" dirty="0" err="1"/>
              <a:t>porođajno</a:t>
            </a:r>
            <a:r>
              <a:rPr lang="en-GB" dirty="0"/>
              <a:t> </a:t>
            </a:r>
            <a:r>
              <a:rPr lang="en-GB" dirty="0" err="1"/>
              <a:t>doba</a:t>
            </a:r>
            <a:r>
              <a:rPr lang="en-GB" dirty="0"/>
              <a:t> </a:t>
            </a:r>
            <a:r>
              <a:rPr lang="en-GB" dirty="0" err="1"/>
              <a:t>jer</a:t>
            </a:r>
            <a:r>
              <a:rPr lang="en-GB" dirty="0"/>
              <a:t> </a:t>
            </a:r>
            <a:r>
              <a:rPr lang="en-GB" dirty="0" err="1"/>
              <a:t>smanjuje</a:t>
            </a:r>
            <a:r>
              <a:rPr lang="en-GB" dirty="0"/>
              <a:t> </a:t>
            </a:r>
            <a:r>
              <a:rPr lang="en-GB" dirty="0" err="1"/>
              <a:t>neprijatni</a:t>
            </a:r>
            <a:r>
              <a:rPr lang="en-GB" dirty="0"/>
              <a:t> </a:t>
            </a:r>
            <a:r>
              <a:rPr lang="en-GB" dirty="0" err="1"/>
              <a:t>osećaj</a:t>
            </a:r>
            <a:r>
              <a:rPr lang="en-GB" dirty="0"/>
              <a:t> bola u </a:t>
            </a:r>
            <a:r>
              <a:rPr lang="en-GB" dirty="0" err="1"/>
              <a:t>perineumu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time </a:t>
            </a:r>
            <a:r>
              <a:rPr lang="en-GB" dirty="0" err="1"/>
              <a:t>poboljšava</a:t>
            </a:r>
            <a:r>
              <a:rPr lang="en-GB" dirty="0"/>
              <a:t> </a:t>
            </a:r>
            <a:r>
              <a:rPr lang="en-GB" dirty="0" err="1"/>
              <a:t>zadovoljstvo</a:t>
            </a:r>
            <a:r>
              <a:rPr lang="en-GB" dirty="0"/>
              <a:t> </a:t>
            </a:r>
            <a:r>
              <a:rPr lang="en-GB" dirty="0" err="1"/>
              <a:t>porodilje</a:t>
            </a:r>
            <a:r>
              <a:rPr lang="en-GB" dirty="0"/>
              <a:t>, </a:t>
            </a:r>
            <a:endParaRPr lang="sr-Latn-BA" dirty="0"/>
          </a:p>
          <a:p>
            <a:pPr algn="just"/>
            <a:r>
              <a:rPr lang="en-GB" dirty="0" err="1"/>
              <a:t>Napomenućemo</a:t>
            </a:r>
            <a:r>
              <a:rPr lang="en-GB" dirty="0"/>
              <a:t> da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epiduralno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opioidni</a:t>
            </a:r>
            <a:r>
              <a:rPr lang="en-GB" dirty="0"/>
              <a:t> </a:t>
            </a:r>
            <a:r>
              <a:rPr lang="en-GB" dirty="0" err="1"/>
              <a:t>analgetik</a:t>
            </a:r>
            <a:r>
              <a:rPr lang="en-GB" dirty="0"/>
              <a:t> </a:t>
            </a:r>
            <a:r>
              <a:rPr lang="en-GB" dirty="0" err="1"/>
              <a:t>takođe</a:t>
            </a:r>
            <a:r>
              <a:rPr lang="en-GB" dirty="0"/>
              <a:t> </a:t>
            </a:r>
            <a:r>
              <a:rPr lang="en-GB" dirty="0" err="1"/>
              <a:t>može</a:t>
            </a:r>
            <a:r>
              <a:rPr lang="en-GB" dirty="0"/>
              <a:t> u </a:t>
            </a:r>
            <a:r>
              <a:rPr lang="en-GB" dirty="0" err="1"/>
              <a:t>nekom</a:t>
            </a:r>
            <a:r>
              <a:rPr lang="en-GB" dirty="0"/>
              <a:t> </a:t>
            </a:r>
            <a:r>
              <a:rPr lang="en-GB" dirty="0" err="1"/>
              <a:t>stepenu</a:t>
            </a:r>
            <a:r>
              <a:rPr lang="en-GB" dirty="0"/>
              <a:t> </a:t>
            </a:r>
            <a:r>
              <a:rPr lang="en-GB" dirty="0" err="1"/>
              <a:t>ispoljiti</a:t>
            </a:r>
            <a:r>
              <a:rPr lang="en-GB" dirty="0"/>
              <a:t> </a:t>
            </a:r>
            <a:r>
              <a:rPr lang="en-GB" dirty="0" err="1"/>
              <a:t>neželjena</a:t>
            </a:r>
            <a:r>
              <a:rPr lang="en-GB" dirty="0"/>
              <a:t> </a:t>
            </a:r>
            <a:r>
              <a:rPr lang="en-GB" dirty="0" err="1"/>
              <a:t>dejstva</a:t>
            </a:r>
            <a:r>
              <a:rPr lang="en-GB" dirty="0"/>
              <a:t>: </a:t>
            </a:r>
            <a:r>
              <a:rPr lang="en-GB" dirty="0" err="1"/>
              <a:t>svrab</a:t>
            </a:r>
            <a:r>
              <a:rPr lang="en-GB" dirty="0"/>
              <a:t>, </a:t>
            </a:r>
            <a:r>
              <a:rPr lang="en-GB" dirty="0" err="1"/>
              <a:t>mučnina</a:t>
            </a:r>
            <a:r>
              <a:rPr lang="en-GB" dirty="0"/>
              <a:t>, </a:t>
            </a:r>
            <a:r>
              <a:rPr lang="en-GB" dirty="0" err="1"/>
              <a:t>nagon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povraćanje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respiratornu</a:t>
            </a:r>
            <a:r>
              <a:rPr lang="en-GB" dirty="0"/>
              <a:t> </a:t>
            </a:r>
            <a:r>
              <a:rPr lang="en-GB" dirty="0" err="1"/>
              <a:t>depresiju</a:t>
            </a:r>
            <a:r>
              <a:rPr lang="en-GB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C181C">
                    <a:lumMod val="75000"/>
                    <a:lumOff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PRIMENA EPIDURALNOG BLOKA U AKUŠERSTVU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093" y="1759274"/>
            <a:ext cx="10702188" cy="4597685"/>
          </a:xfrm>
        </p:spPr>
        <p:txBody>
          <a:bodyPr>
            <a:normAutofit/>
          </a:bodyPr>
          <a:lstStyle/>
          <a:p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Kompletna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procedura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izvodi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strogo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aseptičnim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uslovima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potrebna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sledeća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oprema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	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Sterilan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set za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brisanje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rastvori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brisanje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polja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punkcije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	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Špricevi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igle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infuzioni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rastvori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infuziju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	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Lokalni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anestetici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	Set za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blok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koji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biti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kombinovani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spinal-</a:t>
            </a:r>
            <a:r>
              <a:rPr lang="sr-Latn-RS" alt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 set;</a:t>
            </a:r>
          </a:p>
          <a:p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	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Pomoćni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lekovi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tzv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adjuvanti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opioidni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analgetici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klonidin,MgSo4</a:t>
            </a:r>
          </a:p>
          <a:p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	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Aparat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anesteziju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set za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kardiopulmonalnu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reanimaciju</a:t>
            </a:r>
            <a:endParaRPr lang="en-GB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C181C">
                    <a:lumMod val="75000"/>
                    <a:lumOff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PRIMENA EPIDURALNOG BLOKA U AKUŠERSTVU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626" y="2239766"/>
            <a:ext cx="11403646" cy="4618234"/>
          </a:xfrm>
        </p:spPr>
        <p:txBody>
          <a:bodyPr>
            <a:normAutofit/>
          </a:bodyPr>
          <a:lstStyle/>
          <a:p>
            <a:pPr algn="just"/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igla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tzv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Tuohy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igla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18G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dužine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8cm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markerima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1cm,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zakrivljen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tup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vrh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gore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omogućava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pravilno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usmeravanje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katetera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kateter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dužine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90cm od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radioaktivnog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najlona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tri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bočna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otvora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vrhu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markeri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kateteru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20cm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gde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od 5-15cm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markiran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1cm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lakše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orjentacije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dubini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postavljanja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katetera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sr-Latn-BA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Obavezno je postavljanje antibakterijskog filtera i porta preko koga se apliciraju lekovi, fiksira se preko držača na prednjoj strani ramena porodilje</a:t>
            </a:r>
            <a:endParaRPr lang="en-GB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Graphical user interface&#10;&#10;Description automatically generated"/>
          <p:cNvPicPr>
            <a:picLocks noChangeAspect="1"/>
          </p:cNvPicPr>
          <p:nvPr/>
        </p:nvPicPr>
        <p:blipFill rotWithShape="1">
          <a:blip r:embed="rId2"/>
          <a:srcRect r="-2" b="29104"/>
          <a:stretch>
            <a:fillRect/>
          </a:stretch>
        </p:blipFill>
        <p:spPr>
          <a:xfrm>
            <a:off x="321730" y="321732"/>
            <a:ext cx="5674897" cy="30174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46" r="-2" b="5608"/>
          <a:stretch>
            <a:fillRect/>
          </a:stretch>
        </p:blipFill>
        <p:spPr>
          <a:xfrm>
            <a:off x="321730" y="3510853"/>
            <a:ext cx="5674897" cy="2789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77" r="28813"/>
          <a:stretch>
            <a:fillRect/>
          </a:stretch>
        </p:blipFill>
        <p:spPr>
          <a:xfrm>
            <a:off x="6195373" y="321733"/>
            <a:ext cx="5674897" cy="597907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C181C">
                    <a:lumMod val="75000"/>
                    <a:lumOff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PRIMENA EPIDURALNOG BLOKA U AKUŠERSTVU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250041"/>
            <a:ext cx="8770571" cy="4500080"/>
          </a:xfrm>
        </p:spPr>
        <p:txBody>
          <a:bodyPr/>
          <a:lstStyle/>
          <a:p>
            <a:pPr marL="0" indent="0">
              <a:buNone/>
            </a:pPr>
            <a:r>
              <a:rPr lang="en-GB" sz="2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Tehnika</a:t>
            </a:r>
            <a:r>
              <a:rPr lang="en-GB" sz="2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izvođenja</a:t>
            </a:r>
            <a:r>
              <a:rPr lang="en-GB" sz="2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epiduralnog</a:t>
            </a:r>
            <a:r>
              <a:rPr lang="en-GB" sz="2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bloka</a:t>
            </a:r>
            <a:r>
              <a:rPr lang="sr-Latn-BA" sz="2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GB" sz="22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Osnovno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pitanje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koje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postavljamo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još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uvek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nemamo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koncizan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sveprihvaćen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je: </a:t>
            </a:r>
            <a:endParaRPr lang="sr-Latn-BA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Kada</a:t>
            </a:r>
            <a:r>
              <a:rPr lang="en-GB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GB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pravo</a:t>
            </a:r>
            <a:r>
              <a:rPr lang="en-GB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vreme</a:t>
            </a:r>
            <a:r>
              <a:rPr lang="en-GB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GB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početak</a:t>
            </a:r>
            <a:r>
              <a:rPr lang="en-GB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obezboljavanja</a:t>
            </a:r>
            <a:r>
              <a:rPr lang="en-GB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sr-Latn-BA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2006.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godine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bio da se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blok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treba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započinjati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dilatacije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4-5cm,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medjutim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nakon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velikog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studija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pokazano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da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započinjanje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epiduralne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analgezije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zahtev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porodilje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predstavlja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uzrok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instrumentalnog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završavanja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porođaja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konverzije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carski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568345"/>
            <a:ext cx="5303471" cy="1560716"/>
          </a:xfrm>
        </p:spPr>
        <p:txBody>
          <a:bodyPr>
            <a:normAutofit/>
          </a:bodyPr>
          <a:lstStyle/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PRIMENA EPIDURALNOG BLOKA U AKUŠERSTVU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404" y="2485348"/>
            <a:ext cx="11502867" cy="4372651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01000"/>
              </a:lnSpc>
            </a:pP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Osnovni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preduslov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blok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dobro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postavljanje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pacijentkinje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odgovarajući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položaj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našoj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praksi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pacijentkinja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u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sedećem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položaju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plasiranje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izvesti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bočnom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položaju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sr-Latn-B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1000"/>
              </a:lnSpc>
            </a:pP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Osnovni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dobrog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položaja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ispravljanje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fiziološke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lumbalne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lordoze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otvaranje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međupršljenskih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prostora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obavezno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uvođenje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igle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srednjoj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liniji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kičmenog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stuba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sr-Latn-B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1000"/>
              </a:lnSpc>
            </a:pP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Takođe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kada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pacijentkinja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nikada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treba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manipulisati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postavljanja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epiduralnog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katetera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doći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zadesne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punkcije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tvrde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moždanice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sr-Latn-B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1000"/>
              </a:lnSpc>
            </a:pP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Položaj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trudnice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sledeći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bočnoj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strani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kreveta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nogama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savijenim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iznad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nivoa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kukova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omogućava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lakše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savijanje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kičme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glava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savijena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grudnoj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kosti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ramena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opuštena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Bočni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položaj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trudnica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leži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ivici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kreveta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nogama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maksimalno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savijenim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trbuhu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glavom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grudnoj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kosti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predlog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da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levom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boku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zbog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anatomskog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odnosa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gravidnog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uterusa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šuplje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B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1000"/>
              </a:lnSpc>
            </a:pP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Srednju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liniju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mesto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punkcije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identifikujemo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sledeći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način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povlačimo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zamišljenu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liniju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spaja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kriste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ilijake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najčešće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prolazi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kroz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L4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pršljena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pa je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najčešći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prostor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tik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iznad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linije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4" descr="Diagram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4" y="73713"/>
            <a:ext cx="4077049" cy="2364688"/>
          </a:xfrm>
          <a:prstGeom prst="rect">
            <a:avLst/>
          </a:prstGeom>
        </p:spPr>
      </p:pic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400800" y="2176009"/>
            <a:ext cx="53034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C181C">
                    <a:lumMod val="75000"/>
                    <a:lumOff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PRIMENA EPIDURALNOG BLOKA U AKUŠERSTVU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032" y="1553227"/>
            <a:ext cx="11478240" cy="5304773"/>
          </a:xfrm>
        </p:spPr>
        <p:txBody>
          <a:bodyPr>
            <a:normAutofit fontScale="62500" lnSpcReduction="20000"/>
          </a:bodyPr>
          <a:lstStyle/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Medijalni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pristup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postavljanju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katetera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1.Infiltrirati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potkožu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lokalnim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anestetikom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Lidocain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1% 3-5ml)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tankom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iglom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(25G)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planiranom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mestu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RS" alt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punkcije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2.Plasirati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iglu do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supraspinoznog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ligamenta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otprilike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dubina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2,5cm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varijacijama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zavisnosti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konstitucije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trudnice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marL="0" indent="0" algn="just"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3.Izvući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mandren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igle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postaviti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špric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gubitak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otpor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tehnika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loss of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resistence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špricem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napunjenim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fiziološkim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rastvorom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prikačiti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infuziju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prethodno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sterilno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pripremljen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just"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Tehnika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loss of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resistence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podrazumeva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se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palac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dominantne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ruke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vreme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drži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klipu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šprica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konstantno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drži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pritisak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igla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pridržava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palcem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kažiprstom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ruke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omogućava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lagano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postepeno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napredovanje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igle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tri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ostala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prsta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nedominantne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ruke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oslanjamo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leđa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pacijentkinje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time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vršimo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puta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igle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Kada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dođemo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žutog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ligamenta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osećamo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veći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otpor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napredovanju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igle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tada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vrlo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blizu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epiduralnog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prostora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očekujemo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gubitak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otpora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kad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dobijemo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gubitak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otpora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ubrizgavamo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količinu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fiziološkog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potrebno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da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upamtimo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dubinu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kojoj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dobili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gubitak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otpora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dekonektiramo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špric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igle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proverimo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li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krvi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isticanja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likvora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svakako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treba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zbuni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u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kapima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vrati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mala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količina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ubrizganog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fiziološkog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rastvora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identifikaciju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koristimo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infuziju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gubitak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otpora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dovodi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nesmetanog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toga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fiziološkog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rastvora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brzim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kapima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/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568345"/>
            <a:ext cx="5303471" cy="1560716"/>
          </a:xfrm>
        </p:spPr>
        <p:txBody>
          <a:bodyPr>
            <a:normAutofit/>
          </a:bodyPr>
          <a:lstStyle/>
          <a:p>
            <a:r>
              <a:rPr lang="sr-Latn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EPIDURALNI BLOK ...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2438400"/>
            <a:ext cx="5303471" cy="365150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sr-Latn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Definišemo kao anesteziološku proceduru tj tehniku regionalne anestezije koja podrazumeva aplikaciju lokalnog anestetika u epiduralni prostor i reverzibilni osećaj neosetljivosti tj senzorne blokade</a:t>
            </a:r>
          </a:p>
          <a:p>
            <a:pPr algn="just"/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Anatomski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prostor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proteže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velikog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otvora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(foramen magnum)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lobanji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sakralnog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otvora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hiatus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sacralis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sr-Latn-B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919" r="16314"/>
          <a:stretch>
            <a:fillRect/>
          </a:stretch>
        </p:blipFill>
        <p:spPr>
          <a:xfrm>
            <a:off x="643192" y="645106"/>
            <a:ext cx="5455949" cy="5247747"/>
          </a:xfrm>
          <a:prstGeom prst="rect">
            <a:avLst/>
          </a:prstGeom>
        </p:spPr>
      </p:pic>
      <p:cxnSp>
        <p:nvCxnSpPr>
          <p:cNvPr id="26" name="Straight Connector 2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400800" y="2176009"/>
            <a:ext cx="5303471" cy="0"/>
          </a:xfrm>
          <a:prstGeom prst="line">
            <a:avLst/>
          </a:prstGeom>
          <a:ln w="38100">
            <a:solidFill>
              <a:srgbClr val="BD5F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C181C">
                    <a:lumMod val="75000"/>
                    <a:lumOff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PRIMENA EPIDURALNOG BLOKA U AKUŠERSTVU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11704271" cy="44196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GB" dirty="0"/>
              <a:t>4.	</a:t>
            </a:r>
            <a:r>
              <a:rPr lang="en-GB" dirty="0" err="1"/>
              <a:t>Kada</a:t>
            </a:r>
            <a:r>
              <a:rPr lang="en-GB" dirty="0"/>
              <a:t> </a:t>
            </a:r>
            <a:r>
              <a:rPr lang="en-GB" dirty="0" err="1"/>
              <a:t>smo</a:t>
            </a:r>
            <a:r>
              <a:rPr lang="en-GB" dirty="0"/>
              <a:t> </a:t>
            </a:r>
            <a:r>
              <a:rPr lang="en-GB" dirty="0" err="1"/>
              <a:t>identifikovali</a:t>
            </a:r>
            <a:r>
              <a:rPr lang="en-GB" dirty="0"/>
              <a:t> </a:t>
            </a:r>
            <a:r>
              <a:rPr lang="en-GB" dirty="0" err="1"/>
              <a:t>prostor</a:t>
            </a:r>
            <a:r>
              <a:rPr lang="en-GB" dirty="0"/>
              <a:t> </a:t>
            </a:r>
            <a:r>
              <a:rPr lang="en-GB" dirty="0" err="1"/>
              <a:t>ubacujemo</a:t>
            </a:r>
            <a:r>
              <a:rPr lang="en-GB" dirty="0"/>
              <a:t> </a:t>
            </a:r>
            <a:r>
              <a:rPr lang="en-GB" dirty="0" err="1"/>
              <a:t>epiduralni</a:t>
            </a:r>
            <a:r>
              <a:rPr lang="en-GB" dirty="0"/>
              <a:t> </a:t>
            </a:r>
            <a:r>
              <a:rPr lang="en-GB" dirty="0" err="1"/>
              <a:t>kateter</a:t>
            </a:r>
            <a:r>
              <a:rPr lang="en-GB" dirty="0"/>
              <a:t> u </a:t>
            </a:r>
            <a:r>
              <a:rPr lang="en-GB" dirty="0" err="1"/>
              <a:t>dužini</a:t>
            </a:r>
            <a:r>
              <a:rPr lang="en-GB" dirty="0"/>
              <a:t> od </a:t>
            </a:r>
            <a:r>
              <a:rPr lang="en-GB" dirty="0" err="1"/>
              <a:t>oko</a:t>
            </a:r>
            <a:r>
              <a:rPr lang="en-GB" dirty="0"/>
              <a:t> 10cm, </a:t>
            </a:r>
            <a:r>
              <a:rPr lang="en-GB" dirty="0" err="1"/>
              <a:t>moguće</a:t>
            </a:r>
            <a:r>
              <a:rPr lang="en-GB" dirty="0"/>
              <a:t> je da </a:t>
            </a:r>
            <a:r>
              <a:rPr lang="en-GB" dirty="0" err="1"/>
              <a:t>pacijentkinja</a:t>
            </a:r>
            <a:r>
              <a:rPr lang="en-GB" dirty="0"/>
              <a:t> </a:t>
            </a:r>
            <a:r>
              <a:rPr lang="en-GB" dirty="0" err="1"/>
              <a:t>oseti</a:t>
            </a:r>
            <a:r>
              <a:rPr lang="en-GB" dirty="0"/>
              <a:t> </a:t>
            </a:r>
            <a:r>
              <a:rPr lang="en-GB" dirty="0" err="1"/>
              <a:t>blage</a:t>
            </a:r>
            <a:r>
              <a:rPr lang="en-GB" dirty="0"/>
              <a:t> </a:t>
            </a:r>
            <a:r>
              <a:rPr lang="en-GB" dirty="0" err="1"/>
              <a:t>parestezije</a:t>
            </a:r>
            <a:r>
              <a:rPr lang="en-GB" dirty="0"/>
              <a:t> </a:t>
            </a:r>
            <a:r>
              <a:rPr lang="en-GB" dirty="0" err="1"/>
              <a:t>tokom</a:t>
            </a:r>
            <a:r>
              <a:rPr lang="en-GB" dirty="0"/>
              <a:t> </a:t>
            </a:r>
            <a:r>
              <a:rPr lang="en-GB" dirty="0" err="1"/>
              <a:t>napredovanja</a:t>
            </a:r>
            <a:r>
              <a:rPr lang="en-GB" dirty="0"/>
              <a:t> </a:t>
            </a:r>
            <a:r>
              <a:rPr lang="en-GB" dirty="0" err="1"/>
              <a:t>katetera</a:t>
            </a:r>
            <a:r>
              <a:rPr lang="en-GB" dirty="0"/>
              <a:t>, </a:t>
            </a:r>
            <a:r>
              <a:rPr lang="en-GB" dirty="0" err="1"/>
              <a:t>potom</a:t>
            </a:r>
            <a:r>
              <a:rPr lang="en-GB" dirty="0"/>
              <a:t> </a:t>
            </a:r>
            <a:r>
              <a:rPr lang="en-GB" dirty="0" err="1"/>
              <a:t>polako</a:t>
            </a:r>
            <a:r>
              <a:rPr lang="en-GB" dirty="0"/>
              <a:t> iglu </a:t>
            </a:r>
            <a:r>
              <a:rPr lang="en-GB" dirty="0" err="1"/>
              <a:t>povlačimo</a:t>
            </a:r>
            <a:r>
              <a:rPr lang="en-GB" dirty="0"/>
              <a:t> ka </a:t>
            </a:r>
            <a:r>
              <a:rPr lang="en-GB" dirty="0" err="1"/>
              <a:t>nama</a:t>
            </a:r>
            <a:r>
              <a:rPr lang="en-GB" dirty="0"/>
              <a:t> </a:t>
            </a:r>
            <a:r>
              <a:rPr lang="en-GB" dirty="0" err="1"/>
              <a:t>dok</a:t>
            </a:r>
            <a:r>
              <a:rPr lang="en-GB" dirty="0"/>
              <a:t> </a:t>
            </a:r>
            <a:r>
              <a:rPr lang="en-GB" dirty="0" err="1"/>
              <a:t>kateterom</a:t>
            </a:r>
            <a:r>
              <a:rPr lang="en-GB" dirty="0"/>
              <a:t>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vreme</a:t>
            </a:r>
            <a:r>
              <a:rPr lang="en-GB" dirty="0"/>
              <a:t> </a:t>
            </a:r>
            <a:r>
              <a:rPr lang="en-GB" dirty="0" err="1"/>
              <a:t>napredujemo</a:t>
            </a:r>
            <a:r>
              <a:rPr lang="en-GB" dirty="0"/>
              <a:t>, </a:t>
            </a:r>
            <a:r>
              <a:rPr lang="en-GB" dirty="0" err="1"/>
              <a:t>kada</a:t>
            </a:r>
            <a:r>
              <a:rPr lang="en-GB" dirty="0"/>
              <a:t> je </a:t>
            </a:r>
            <a:r>
              <a:rPr lang="en-GB" dirty="0" err="1"/>
              <a:t>igla</a:t>
            </a:r>
            <a:r>
              <a:rPr lang="en-GB" dirty="0"/>
              <a:t> u </a:t>
            </a:r>
            <a:r>
              <a:rPr lang="en-GB" dirty="0" err="1"/>
              <a:t>potpunosti</a:t>
            </a:r>
            <a:r>
              <a:rPr lang="en-GB" dirty="0"/>
              <a:t> </a:t>
            </a:r>
            <a:r>
              <a:rPr lang="en-GB" dirty="0" err="1"/>
              <a:t>evakuisana</a:t>
            </a:r>
            <a:r>
              <a:rPr lang="en-GB" dirty="0"/>
              <a:t> </a:t>
            </a:r>
            <a:r>
              <a:rPr lang="en-GB" dirty="0" err="1"/>
              <a:t>tada</a:t>
            </a:r>
            <a:r>
              <a:rPr lang="en-GB" dirty="0"/>
              <a:t> </a:t>
            </a:r>
            <a:r>
              <a:rPr lang="en-GB" dirty="0" err="1"/>
              <a:t>pozicioniramo</a:t>
            </a:r>
            <a:r>
              <a:rPr lang="en-GB" dirty="0"/>
              <a:t> </a:t>
            </a:r>
            <a:r>
              <a:rPr lang="en-GB" dirty="0" err="1"/>
              <a:t>kateter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željenu</a:t>
            </a:r>
            <a:r>
              <a:rPr lang="en-GB" dirty="0"/>
              <a:t> </a:t>
            </a:r>
            <a:r>
              <a:rPr lang="en-GB" dirty="0" err="1"/>
              <a:t>dubinu</a:t>
            </a:r>
            <a:r>
              <a:rPr lang="en-GB" dirty="0"/>
              <a:t> </a:t>
            </a:r>
            <a:r>
              <a:rPr lang="en-GB" dirty="0" err="1"/>
              <a:t>oko</a:t>
            </a:r>
            <a:r>
              <a:rPr lang="en-GB" dirty="0"/>
              <a:t> 4cm ( primer </a:t>
            </a:r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računamo</a:t>
            </a:r>
            <a:r>
              <a:rPr lang="en-GB" dirty="0"/>
              <a:t>: </a:t>
            </a:r>
            <a:r>
              <a:rPr lang="en-GB" dirty="0" err="1"/>
              <a:t>ako</a:t>
            </a:r>
            <a:r>
              <a:rPr lang="en-GB" dirty="0"/>
              <a:t> je </a:t>
            </a:r>
            <a:r>
              <a:rPr lang="en-GB" dirty="0" err="1"/>
              <a:t>epiduralni</a:t>
            </a:r>
            <a:r>
              <a:rPr lang="en-GB" dirty="0"/>
              <a:t> </a:t>
            </a:r>
            <a:r>
              <a:rPr lang="en-GB" dirty="0" err="1"/>
              <a:t>prostor</a:t>
            </a:r>
            <a:r>
              <a:rPr lang="en-GB" dirty="0"/>
              <a:t> </a:t>
            </a:r>
            <a:r>
              <a:rPr lang="en-GB" dirty="0" err="1"/>
              <a:t>identifikovan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5cm </a:t>
            </a:r>
            <a:r>
              <a:rPr lang="en-GB" dirty="0" err="1"/>
              <a:t>kateter</a:t>
            </a:r>
            <a:r>
              <a:rPr lang="en-GB" dirty="0"/>
              <a:t> </a:t>
            </a:r>
            <a:r>
              <a:rPr lang="en-GB" dirty="0" err="1"/>
              <a:t>ostavljamo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dubini</a:t>
            </a:r>
            <a:r>
              <a:rPr lang="en-GB" dirty="0"/>
              <a:t> od 9cm).</a:t>
            </a:r>
          </a:p>
          <a:p>
            <a:pPr marL="0" indent="0" algn="just">
              <a:buNone/>
            </a:pPr>
            <a:r>
              <a:rPr lang="en-GB" dirty="0"/>
              <a:t>5.	</a:t>
            </a:r>
            <a:r>
              <a:rPr lang="en-GB" dirty="0" err="1"/>
              <a:t>Postavljamo</a:t>
            </a:r>
            <a:r>
              <a:rPr lang="en-GB" dirty="0"/>
              <a:t> </a:t>
            </a:r>
            <a:r>
              <a:rPr lang="en-GB" dirty="0" err="1"/>
              <a:t>antibakterijski</a:t>
            </a:r>
            <a:r>
              <a:rPr lang="en-GB" dirty="0"/>
              <a:t> filter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vršimo</a:t>
            </a:r>
            <a:r>
              <a:rPr lang="en-GB" dirty="0"/>
              <a:t> </a:t>
            </a:r>
            <a:r>
              <a:rPr lang="en-GB" dirty="0" err="1"/>
              <a:t>aspiracionu</a:t>
            </a:r>
            <a:r>
              <a:rPr lang="en-GB" dirty="0"/>
              <a:t> </a:t>
            </a:r>
            <a:r>
              <a:rPr lang="en-GB" dirty="0" err="1"/>
              <a:t>probu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davanje</a:t>
            </a:r>
            <a:r>
              <a:rPr lang="en-GB" dirty="0"/>
              <a:t> test doze </a:t>
            </a:r>
            <a:r>
              <a:rPr lang="en-GB" dirty="0" err="1"/>
              <a:t>lokalnog</a:t>
            </a:r>
            <a:r>
              <a:rPr lang="en-GB" dirty="0"/>
              <a:t> </a:t>
            </a:r>
            <a:r>
              <a:rPr lang="en-GB" dirty="0" err="1"/>
              <a:t>anestetika</a:t>
            </a:r>
            <a:r>
              <a:rPr lang="en-GB" dirty="0"/>
              <a:t> – </a:t>
            </a:r>
            <a:r>
              <a:rPr lang="en-GB" dirty="0" err="1"/>
              <a:t>Lidocain</a:t>
            </a:r>
            <a:r>
              <a:rPr lang="en-GB" dirty="0"/>
              <a:t> 1% 4ml. </a:t>
            </a:r>
            <a:r>
              <a:rPr lang="en-GB" dirty="0" err="1"/>
              <a:t>Potom</a:t>
            </a:r>
            <a:r>
              <a:rPr lang="en-GB" dirty="0"/>
              <a:t> </a:t>
            </a:r>
            <a:r>
              <a:rPr lang="en-GB" dirty="0" err="1"/>
              <a:t>sterilno</a:t>
            </a:r>
            <a:r>
              <a:rPr lang="en-GB" dirty="0"/>
              <a:t> </a:t>
            </a:r>
            <a:r>
              <a:rPr lang="en-GB" dirty="0" err="1"/>
              <a:t>fiksiramo</a:t>
            </a:r>
            <a:r>
              <a:rPr lang="en-GB" dirty="0"/>
              <a:t> </a:t>
            </a:r>
            <a:r>
              <a:rPr lang="en-GB" dirty="0" err="1"/>
              <a:t>kateter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leđima</a:t>
            </a:r>
            <a:r>
              <a:rPr lang="en-GB" dirty="0"/>
              <a:t> </a:t>
            </a:r>
            <a:r>
              <a:rPr lang="en-GB" dirty="0" err="1"/>
              <a:t>pacijentkinje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zaštićujemo</a:t>
            </a:r>
            <a:r>
              <a:rPr lang="en-GB" dirty="0"/>
              <a:t> </a:t>
            </a:r>
            <a:r>
              <a:rPr lang="en-GB" dirty="0" err="1"/>
              <a:t>sterilnom</a:t>
            </a:r>
            <a:r>
              <a:rPr lang="en-GB" dirty="0"/>
              <a:t> </a:t>
            </a:r>
            <a:r>
              <a:rPr lang="en-GB" dirty="0" err="1"/>
              <a:t>prekrivkom</a:t>
            </a:r>
            <a:r>
              <a:rPr lang="en-GB" dirty="0"/>
              <a:t>, </a:t>
            </a:r>
            <a:r>
              <a:rPr lang="en-GB" dirty="0" err="1"/>
              <a:t>kateter</a:t>
            </a:r>
            <a:r>
              <a:rPr lang="en-GB" dirty="0"/>
              <a:t> </a:t>
            </a:r>
            <a:r>
              <a:rPr lang="en-GB" dirty="0" err="1"/>
              <a:t>lepimo</a:t>
            </a:r>
            <a:r>
              <a:rPr lang="en-GB" dirty="0"/>
              <a:t> </a:t>
            </a:r>
            <a:r>
              <a:rPr lang="en-GB" dirty="0" err="1"/>
              <a:t>duž</a:t>
            </a:r>
            <a:r>
              <a:rPr lang="en-GB" dirty="0"/>
              <a:t> </a:t>
            </a:r>
            <a:r>
              <a:rPr lang="en-GB" dirty="0" err="1"/>
              <a:t>ledja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napred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ramenu</a:t>
            </a:r>
            <a:r>
              <a:rPr lang="en-GB" dirty="0"/>
              <a:t> </a:t>
            </a:r>
            <a:r>
              <a:rPr lang="en-GB" dirty="0" err="1"/>
              <a:t>fiksiramo</a:t>
            </a:r>
            <a:r>
              <a:rPr lang="en-GB" dirty="0"/>
              <a:t> </a:t>
            </a:r>
            <a:r>
              <a:rPr lang="en-GB" dirty="0" err="1"/>
              <a:t>antibaterijski</a:t>
            </a:r>
            <a:r>
              <a:rPr lang="en-GB" dirty="0"/>
              <a:t> filter </a:t>
            </a:r>
            <a:r>
              <a:rPr lang="en-GB" dirty="0" err="1"/>
              <a:t>preko</a:t>
            </a:r>
            <a:r>
              <a:rPr lang="en-GB" dirty="0"/>
              <a:t> </a:t>
            </a:r>
            <a:r>
              <a:rPr lang="en-GB" dirty="0" err="1"/>
              <a:t>koga</a:t>
            </a:r>
            <a:r>
              <a:rPr lang="en-GB" dirty="0"/>
              <a:t> </a:t>
            </a:r>
            <a:r>
              <a:rPr lang="en-GB" dirty="0" err="1"/>
              <a:t>dajemo</a:t>
            </a:r>
            <a:r>
              <a:rPr lang="en-GB" dirty="0"/>
              <a:t> </a:t>
            </a:r>
            <a:r>
              <a:rPr lang="en-GB" dirty="0" err="1"/>
              <a:t>medikamente</a:t>
            </a:r>
            <a:r>
              <a:rPr lang="en-GB" dirty="0"/>
              <a:t>.</a:t>
            </a:r>
          </a:p>
          <a:p>
            <a:pPr algn="just"/>
            <a:r>
              <a:rPr lang="en-GB" dirty="0"/>
              <a:t>U </a:t>
            </a:r>
            <a:r>
              <a:rPr lang="en-GB" dirty="0" err="1"/>
              <a:t>novije</a:t>
            </a:r>
            <a:r>
              <a:rPr lang="en-GB" dirty="0"/>
              <a:t> </a:t>
            </a:r>
            <a:r>
              <a:rPr lang="en-GB" dirty="0" err="1"/>
              <a:t>vreme</a:t>
            </a:r>
            <a:r>
              <a:rPr lang="en-GB" dirty="0"/>
              <a:t> </a:t>
            </a:r>
            <a:r>
              <a:rPr lang="en-GB" dirty="0" err="1"/>
              <a:t>identifikacija</a:t>
            </a:r>
            <a:r>
              <a:rPr lang="en-GB" dirty="0"/>
              <a:t> </a:t>
            </a:r>
            <a:r>
              <a:rPr lang="en-GB" dirty="0" err="1"/>
              <a:t>epiduralnog</a:t>
            </a:r>
            <a:r>
              <a:rPr lang="en-GB" dirty="0"/>
              <a:t> </a:t>
            </a:r>
            <a:r>
              <a:rPr lang="en-GB" dirty="0" err="1"/>
              <a:t>prostora</a:t>
            </a:r>
            <a:r>
              <a:rPr lang="en-GB" dirty="0"/>
              <a:t> </a:t>
            </a:r>
            <a:r>
              <a:rPr lang="en-GB" dirty="0" err="1"/>
              <a:t>može</a:t>
            </a:r>
            <a:r>
              <a:rPr lang="en-GB" dirty="0"/>
              <a:t> se </a:t>
            </a:r>
            <a:r>
              <a:rPr lang="en-GB" dirty="0" err="1"/>
              <a:t>izvesti</a:t>
            </a:r>
            <a:r>
              <a:rPr lang="en-GB" dirty="0"/>
              <a:t> </a:t>
            </a:r>
            <a:r>
              <a:rPr lang="en-GB" dirty="0" err="1"/>
              <a:t>ultrazvukom</a:t>
            </a:r>
            <a:r>
              <a:rPr lang="en-GB" dirty="0"/>
              <a:t>, </a:t>
            </a:r>
            <a:r>
              <a:rPr lang="en-GB" dirty="0" err="1"/>
              <a:t>koristimo</a:t>
            </a:r>
            <a:r>
              <a:rPr lang="en-GB" dirty="0"/>
              <a:t> </a:t>
            </a:r>
            <a:r>
              <a:rPr lang="en-GB" dirty="0" err="1"/>
              <a:t>zakrivljenu</a:t>
            </a:r>
            <a:r>
              <a:rPr lang="en-GB" dirty="0"/>
              <a:t> </a:t>
            </a:r>
            <a:r>
              <a:rPr lang="en-GB" dirty="0" err="1"/>
              <a:t>niskofrekventnu</a:t>
            </a:r>
            <a:r>
              <a:rPr lang="en-GB" dirty="0"/>
              <a:t> </a:t>
            </a:r>
            <a:r>
              <a:rPr lang="en-GB" dirty="0" err="1"/>
              <a:t>sondu</a:t>
            </a:r>
            <a:r>
              <a:rPr lang="en-GB" dirty="0"/>
              <a:t> 2-5hz,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nam</a:t>
            </a:r>
            <a:r>
              <a:rPr lang="en-GB" dirty="0"/>
              <a:t> </a:t>
            </a:r>
            <a:r>
              <a:rPr lang="en-GB" dirty="0" err="1"/>
              <a:t>omogućava</a:t>
            </a:r>
            <a:r>
              <a:rPr lang="en-GB" dirty="0"/>
              <a:t> </a:t>
            </a:r>
            <a:r>
              <a:rPr lang="en-GB" dirty="0" err="1"/>
              <a:t>dobru</a:t>
            </a:r>
            <a:r>
              <a:rPr lang="en-GB" dirty="0"/>
              <a:t> </a:t>
            </a:r>
            <a:r>
              <a:rPr lang="en-GB" dirty="0" err="1"/>
              <a:t>penetraciju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identifikaciju</a:t>
            </a:r>
            <a:r>
              <a:rPr lang="en-GB" dirty="0"/>
              <a:t> </a:t>
            </a:r>
            <a:r>
              <a:rPr lang="en-GB" dirty="0" err="1"/>
              <a:t>tvrde</a:t>
            </a:r>
            <a:r>
              <a:rPr lang="en-GB" dirty="0"/>
              <a:t> </a:t>
            </a:r>
            <a:r>
              <a:rPr lang="en-GB" dirty="0" err="1"/>
              <a:t>moždanice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žutog</a:t>
            </a:r>
            <a:r>
              <a:rPr lang="en-GB" dirty="0"/>
              <a:t> </a:t>
            </a:r>
            <a:r>
              <a:rPr lang="en-GB" dirty="0" err="1"/>
              <a:t>ligamenta</a:t>
            </a:r>
            <a:r>
              <a:rPr lang="en-GB" dirty="0"/>
              <a:t>, </a:t>
            </a:r>
            <a:r>
              <a:rPr lang="en-GB" dirty="0" err="1"/>
              <a:t>identifikacija</a:t>
            </a:r>
            <a:r>
              <a:rPr lang="en-GB" dirty="0"/>
              <a:t> se </a:t>
            </a:r>
            <a:r>
              <a:rPr lang="en-GB" dirty="0" err="1"/>
              <a:t>uvek</a:t>
            </a:r>
            <a:r>
              <a:rPr lang="en-GB" dirty="0"/>
              <a:t> </a:t>
            </a:r>
            <a:r>
              <a:rPr lang="en-GB" dirty="0" err="1"/>
              <a:t>radi</a:t>
            </a:r>
            <a:r>
              <a:rPr lang="en-GB" dirty="0"/>
              <a:t> u </a:t>
            </a:r>
            <a:r>
              <a:rPr lang="en-GB" dirty="0" err="1"/>
              <a:t>dve</a:t>
            </a:r>
            <a:r>
              <a:rPr lang="en-GB" dirty="0"/>
              <a:t> </a:t>
            </a:r>
            <a:r>
              <a:rPr lang="en-GB" dirty="0" err="1"/>
              <a:t>ravni</a:t>
            </a:r>
            <a:r>
              <a:rPr lang="en-GB" dirty="0"/>
              <a:t> – </a:t>
            </a:r>
            <a:r>
              <a:rPr lang="en-GB" dirty="0" err="1"/>
              <a:t>transverzalna</a:t>
            </a:r>
            <a:r>
              <a:rPr lang="en-GB" dirty="0"/>
              <a:t> </a:t>
            </a:r>
            <a:r>
              <a:rPr lang="en-GB" dirty="0" err="1"/>
              <a:t>ravan</a:t>
            </a:r>
            <a:r>
              <a:rPr lang="en-GB" dirty="0"/>
              <a:t> </a:t>
            </a:r>
            <a:r>
              <a:rPr lang="en-GB" dirty="0" err="1"/>
              <a:t>kada</a:t>
            </a:r>
            <a:r>
              <a:rPr lang="en-GB" dirty="0"/>
              <a:t> </a:t>
            </a:r>
            <a:r>
              <a:rPr lang="en-GB" dirty="0" err="1"/>
              <a:t>imamo</a:t>
            </a:r>
            <a:r>
              <a:rPr lang="en-GB" dirty="0"/>
              <a:t> </a:t>
            </a:r>
            <a:r>
              <a:rPr lang="en-GB" dirty="0" err="1"/>
              <a:t>sliku</a:t>
            </a:r>
            <a:r>
              <a:rPr lang="en-GB" dirty="0"/>
              <a:t> </a:t>
            </a:r>
            <a:r>
              <a:rPr lang="en-GB" dirty="0" err="1"/>
              <a:t>slepog</a:t>
            </a:r>
            <a:r>
              <a:rPr lang="en-GB" dirty="0"/>
              <a:t> </a:t>
            </a:r>
            <a:r>
              <a:rPr lang="en-GB" dirty="0" err="1"/>
              <a:t>miša</a:t>
            </a:r>
            <a:r>
              <a:rPr lang="en-GB" dirty="0"/>
              <a:t> </a:t>
            </a:r>
            <a:r>
              <a:rPr lang="en-GB" dirty="0" err="1"/>
              <a:t>raširenih</a:t>
            </a:r>
            <a:r>
              <a:rPr lang="en-GB" dirty="0"/>
              <a:t> </a:t>
            </a:r>
            <a:r>
              <a:rPr lang="en-GB" dirty="0" err="1"/>
              <a:t>krila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sagitalnoj</a:t>
            </a:r>
            <a:r>
              <a:rPr lang="en-GB" dirty="0"/>
              <a:t> </a:t>
            </a:r>
            <a:r>
              <a:rPr lang="en-GB" dirty="0" err="1"/>
              <a:t>ravni</a:t>
            </a:r>
            <a:r>
              <a:rPr lang="en-GB" dirty="0"/>
              <a:t> </a:t>
            </a:r>
            <a:r>
              <a:rPr lang="en-GB" dirty="0" err="1"/>
              <a:t>paramedijalno</a:t>
            </a:r>
            <a:r>
              <a:rPr lang="en-GB" dirty="0"/>
              <a:t> </a:t>
            </a:r>
            <a:r>
              <a:rPr lang="en-GB" dirty="0" err="1"/>
              <a:t>kada</a:t>
            </a:r>
            <a:r>
              <a:rPr lang="en-GB" dirty="0"/>
              <a:t> </a:t>
            </a:r>
            <a:r>
              <a:rPr lang="en-GB" dirty="0" err="1"/>
              <a:t>dobijamo</a:t>
            </a:r>
            <a:r>
              <a:rPr lang="en-GB" dirty="0"/>
              <a:t> </a:t>
            </a:r>
            <a:r>
              <a:rPr lang="en-GB" dirty="0" err="1"/>
              <a:t>sliku</a:t>
            </a:r>
            <a:r>
              <a:rPr lang="en-GB" dirty="0"/>
              <a:t> </a:t>
            </a:r>
            <a:r>
              <a:rPr lang="en-GB" dirty="0" err="1"/>
              <a:t>testere</a:t>
            </a:r>
            <a:r>
              <a:rPr lang="en-GB" dirty="0"/>
              <a:t>.</a:t>
            </a:r>
          </a:p>
          <a:p>
            <a:pPr algn="just"/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white sign on a wood surface&#10;&#10;Description automatically generated with low confidence"/>
          <p:cNvPicPr>
            <a:picLocks noChangeAspect="1"/>
          </p:cNvPicPr>
          <p:nvPr/>
        </p:nvPicPr>
        <p:blipFill rotWithShape="1">
          <a:blip r:embed="rId2"/>
          <a:srcRect t="23372" r="-2" b="41848"/>
          <a:stretch>
            <a:fillRect/>
          </a:stretch>
        </p:blipFill>
        <p:spPr>
          <a:xfrm>
            <a:off x="321734" y="321733"/>
            <a:ext cx="3084025" cy="3021406"/>
          </a:xfrm>
          <a:prstGeom prst="rect">
            <a:avLst/>
          </a:prstGeom>
        </p:spPr>
      </p:pic>
      <p:pic>
        <p:nvPicPr>
          <p:cNvPr id="3" name="Picture 2" descr="A room with two beds&#10;&#10;Description automatically generated with low confidence"/>
          <p:cNvPicPr>
            <a:picLocks noChangeAspect="1"/>
          </p:cNvPicPr>
          <p:nvPr/>
        </p:nvPicPr>
        <p:blipFill rotWithShape="1">
          <a:blip r:embed="rId3"/>
          <a:srcRect t="23810" b="32377"/>
          <a:stretch>
            <a:fillRect/>
          </a:stretch>
        </p:blipFill>
        <p:spPr>
          <a:xfrm>
            <a:off x="321734" y="3514854"/>
            <a:ext cx="3084025" cy="2785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6887" r="1" b="9544"/>
          <a:stretch>
            <a:fillRect/>
          </a:stretch>
        </p:blipFill>
        <p:spPr>
          <a:xfrm>
            <a:off x="3598286" y="321733"/>
            <a:ext cx="4043250" cy="5979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16466" b="18724"/>
          <a:stretch>
            <a:fillRect/>
          </a:stretch>
        </p:blipFill>
        <p:spPr>
          <a:xfrm>
            <a:off x="7834063" y="321733"/>
            <a:ext cx="4036201" cy="597907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C181C">
                    <a:lumMod val="75000"/>
                    <a:lumOff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PRIMENA EPIDURALNOG BLOKA U AKUŠERSTVU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926" y="2260315"/>
            <a:ext cx="10777346" cy="4469258"/>
          </a:xfrm>
        </p:spPr>
        <p:txBody>
          <a:bodyPr/>
          <a:lstStyle/>
          <a:p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Mogući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postavljanja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identifikacije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epiduralnog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prostora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>
              <a:buNone/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1.Nemoguća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identifikacija</a:t>
            </a:r>
            <a:endParaRPr lang="en-GB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2.Nemoguće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plasiranje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epiduralnog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katetera</a:t>
            </a:r>
            <a:endParaRPr lang="en-GB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3.Likvor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ističe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epiduralne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igle</a:t>
            </a:r>
            <a:endParaRPr lang="en-GB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4.Bistra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tečnost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epiduralnom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prostoru</a:t>
            </a:r>
            <a:endParaRPr lang="en-GB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5.Krv u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epiduralnoj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igli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kateteru</a:t>
            </a:r>
            <a:endParaRPr lang="en-GB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6.Bol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tokom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insercije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epiduralne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igle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katetera</a:t>
            </a:r>
            <a:endParaRPr lang="en-GB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C181C">
                    <a:lumMod val="75000"/>
                    <a:lumOff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PRIMENA EPIDURALNOG BLOKA U AKUŠERSTVU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GB" dirty="0" err="1"/>
              <a:t>Kada</a:t>
            </a:r>
            <a:r>
              <a:rPr lang="en-GB" dirty="0"/>
              <a:t> je </a:t>
            </a:r>
            <a:r>
              <a:rPr lang="en-GB" dirty="0" err="1"/>
              <a:t>kateter</a:t>
            </a:r>
            <a:r>
              <a:rPr lang="en-GB" dirty="0"/>
              <a:t> </a:t>
            </a:r>
            <a:r>
              <a:rPr lang="en-GB" dirty="0" err="1"/>
              <a:t>postavljen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test </a:t>
            </a:r>
            <a:r>
              <a:rPr lang="en-GB" dirty="0" err="1"/>
              <a:t>dozom</a:t>
            </a:r>
            <a:r>
              <a:rPr lang="en-GB" dirty="0"/>
              <a:t> </a:t>
            </a:r>
            <a:r>
              <a:rPr lang="en-GB" dirty="0" err="1"/>
              <a:t>proverena</a:t>
            </a:r>
            <a:r>
              <a:rPr lang="en-GB" dirty="0"/>
              <a:t> </a:t>
            </a:r>
            <a:r>
              <a:rPr lang="en-GB" dirty="0" err="1"/>
              <a:t>njegova</a:t>
            </a:r>
            <a:r>
              <a:rPr lang="en-GB" dirty="0"/>
              <a:t> </a:t>
            </a:r>
            <a:r>
              <a:rPr lang="en-GB" dirty="0" err="1"/>
              <a:t>pozicija</a:t>
            </a:r>
            <a:r>
              <a:rPr lang="en-GB" dirty="0"/>
              <a:t>, </a:t>
            </a:r>
            <a:r>
              <a:rPr lang="en-GB" dirty="0" err="1"/>
              <a:t>sledi</a:t>
            </a:r>
            <a:r>
              <a:rPr lang="en-GB" dirty="0"/>
              <a:t> </a:t>
            </a:r>
            <a:r>
              <a:rPr lang="en-GB" dirty="0" err="1"/>
              <a:t>davanje</a:t>
            </a:r>
            <a:r>
              <a:rPr lang="en-GB" dirty="0"/>
              <a:t> </a:t>
            </a:r>
            <a:r>
              <a:rPr lang="en-GB" dirty="0" err="1"/>
              <a:t>uvodne</a:t>
            </a:r>
            <a:r>
              <a:rPr lang="en-GB" dirty="0"/>
              <a:t> </a:t>
            </a:r>
            <a:r>
              <a:rPr lang="en-GB" dirty="0" err="1"/>
              <a:t>tzv</a:t>
            </a:r>
            <a:r>
              <a:rPr lang="en-GB" dirty="0"/>
              <a:t> </a:t>
            </a:r>
            <a:r>
              <a:rPr lang="en-GB" b="1" dirty="0"/>
              <a:t>loading dose</a:t>
            </a:r>
            <a:r>
              <a:rPr lang="en-GB" dirty="0"/>
              <a:t>, u </a:t>
            </a:r>
            <a:r>
              <a:rPr lang="en-GB" dirty="0" err="1"/>
              <a:t>našoj</a:t>
            </a:r>
            <a:r>
              <a:rPr lang="en-GB" dirty="0"/>
              <a:t> </a:t>
            </a:r>
            <a:r>
              <a:rPr lang="en-GB" dirty="0" err="1"/>
              <a:t>praksi</a:t>
            </a:r>
            <a:r>
              <a:rPr lang="en-GB" dirty="0"/>
              <a:t> </a:t>
            </a:r>
            <a:r>
              <a:rPr lang="en-GB" dirty="0" err="1"/>
              <a:t>dajemo</a:t>
            </a:r>
            <a:r>
              <a:rPr lang="en-GB" dirty="0"/>
              <a:t> 6-8ml 0.25% </a:t>
            </a:r>
            <a:r>
              <a:rPr lang="sr-Latn-BA" dirty="0"/>
              <a:t>Levobupivakaina    </a:t>
            </a:r>
            <a:r>
              <a:rPr lang="en-GB" dirty="0"/>
              <a:t>( 0.5% </a:t>
            </a:r>
            <a:r>
              <a:rPr lang="sr-Latn-BA" dirty="0"/>
              <a:t>Levobupivakaina</a:t>
            </a:r>
            <a:r>
              <a:rPr lang="en-GB" dirty="0"/>
              <a:t> 5ml, Fentanyl 1ml </a:t>
            </a:r>
            <a:r>
              <a:rPr lang="en-GB" dirty="0" err="1"/>
              <a:t>i</a:t>
            </a:r>
            <a:r>
              <a:rPr lang="en-GB" dirty="0"/>
              <a:t> 4ml </a:t>
            </a:r>
            <a:r>
              <a:rPr lang="en-GB" dirty="0" err="1"/>
              <a:t>fiziološkog</a:t>
            </a:r>
            <a:r>
              <a:rPr lang="en-GB" dirty="0"/>
              <a:t> </a:t>
            </a:r>
            <a:r>
              <a:rPr lang="en-GB" dirty="0" err="1"/>
              <a:t>rastvora</a:t>
            </a:r>
            <a:r>
              <a:rPr lang="en-GB" dirty="0"/>
              <a:t>), </a:t>
            </a:r>
            <a:r>
              <a:rPr lang="en-GB" dirty="0" err="1"/>
              <a:t>potom</a:t>
            </a:r>
            <a:r>
              <a:rPr lang="en-GB" dirty="0"/>
              <a:t> </a:t>
            </a:r>
            <a:r>
              <a:rPr lang="en-GB" dirty="0" err="1"/>
              <a:t>postavljamo</a:t>
            </a:r>
            <a:r>
              <a:rPr lang="en-GB" dirty="0"/>
              <a:t> </a:t>
            </a:r>
            <a:r>
              <a:rPr lang="en-GB" dirty="0" err="1"/>
              <a:t>kontinuiranu</a:t>
            </a:r>
            <a:r>
              <a:rPr lang="en-GB" dirty="0"/>
              <a:t> </a:t>
            </a:r>
            <a:r>
              <a:rPr lang="en-GB" dirty="0" err="1"/>
              <a:t>infuziju</a:t>
            </a:r>
            <a:r>
              <a:rPr lang="en-GB" dirty="0"/>
              <a:t> </a:t>
            </a:r>
            <a:r>
              <a:rPr lang="en-GB" dirty="0" err="1"/>
              <a:t>preko</a:t>
            </a:r>
            <a:r>
              <a:rPr lang="en-GB" dirty="0"/>
              <a:t> </a:t>
            </a:r>
            <a:r>
              <a:rPr lang="en-GB" dirty="0" err="1"/>
              <a:t>špric</a:t>
            </a:r>
            <a:r>
              <a:rPr lang="en-GB" dirty="0"/>
              <a:t> </a:t>
            </a:r>
            <a:r>
              <a:rPr lang="en-GB" dirty="0" err="1"/>
              <a:t>pumpe</a:t>
            </a:r>
            <a:r>
              <a:rPr lang="en-GB" dirty="0"/>
              <a:t> 0.1% </a:t>
            </a:r>
            <a:r>
              <a:rPr lang="en-GB" dirty="0" err="1"/>
              <a:t>Chirocaine</a:t>
            </a:r>
            <a:r>
              <a:rPr lang="en-GB" dirty="0"/>
              <a:t> ( 10ml 0.5% </a:t>
            </a:r>
            <a:r>
              <a:rPr lang="sr-Latn-BA" dirty="0"/>
              <a:t>Levobupivakaina</a:t>
            </a:r>
            <a:r>
              <a:rPr lang="en-GB" dirty="0"/>
              <a:t>, 3ml </a:t>
            </a:r>
            <a:r>
              <a:rPr lang="en-GB" dirty="0" err="1"/>
              <a:t>Fentanyla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37ml </a:t>
            </a:r>
            <a:r>
              <a:rPr lang="en-GB" dirty="0" err="1"/>
              <a:t>fiziološkog</a:t>
            </a:r>
            <a:r>
              <a:rPr lang="en-GB" dirty="0"/>
              <a:t> </a:t>
            </a:r>
            <a:r>
              <a:rPr lang="en-GB" dirty="0" err="1"/>
              <a:t>rastvora</a:t>
            </a:r>
            <a:r>
              <a:rPr lang="en-GB" dirty="0"/>
              <a:t>)</a:t>
            </a:r>
            <a:r>
              <a:rPr lang="sr-Latn-BA" dirty="0"/>
              <a:t>.</a:t>
            </a:r>
            <a:r>
              <a:rPr lang="en-GB" dirty="0"/>
              <a:t> </a:t>
            </a:r>
            <a:endParaRPr lang="sr-Latn-BA" dirty="0"/>
          </a:p>
          <a:p>
            <a:pPr algn="just"/>
            <a:r>
              <a:rPr lang="sr-Latn-BA" dirty="0"/>
              <a:t>B</a:t>
            </a:r>
            <a:r>
              <a:rPr lang="en-GB" dirty="0" err="1"/>
              <a:t>rzinu</a:t>
            </a:r>
            <a:r>
              <a:rPr lang="en-GB" dirty="0"/>
              <a:t> </a:t>
            </a:r>
            <a:r>
              <a:rPr lang="en-GB" dirty="0" err="1"/>
              <a:t>pumpe</a:t>
            </a:r>
            <a:r>
              <a:rPr lang="en-GB" dirty="0"/>
              <a:t> u ml/h </a:t>
            </a:r>
            <a:r>
              <a:rPr lang="en-GB" dirty="0" err="1"/>
              <a:t>podešavamo</a:t>
            </a:r>
            <a:r>
              <a:rPr lang="en-GB" dirty="0"/>
              <a:t> </a:t>
            </a:r>
            <a:r>
              <a:rPr lang="en-GB" dirty="0" err="1"/>
              <a:t>prema</a:t>
            </a:r>
            <a:r>
              <a:rPr lang="en-GB" dirty="0"/>
              <a:t> </a:t>
            </a:r>
            <a:r>
              <a:rPr lang="en-GB" dirty="0" err="1"/>
              <a:t>akušerskom</a:t>
            </a:r>
            <a:r>
              <a:rPr lang="en-GB" dirty="0"/>
              <a:t> </a:t>
            </a:r>
            <a:r>
              <a:rPr lang="en-GB" dirty="0" err="1"/>
              <a:t>nalazu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subjektivnom</a:t>
            </a:r>
            <a:r>
              <a:rPr lang="en-GB" dirty="0"/>
              <a:t> </a:t>
            </a:r>
            <a:r>
              <a:rPr lang="en-GB" dirty="0" err="1"/>
              <a:t>osećaju</a:t>
            </a:r>
            <a:r>
              <a:rPr lang="en-GB" dirty="0"/>
              <a:t> </a:t>
            </a:r>
            <a:r>
              <a:rPr lang="en-GB" dirty="0" err="1"/>
              <a:t>pacijentkinje</a:t>
            </a:r>
            <a:r>
              <a:rPr lang="en-GB" dirty="0"/>
              <a:t> o </a:t>
            </a:r>
            <a:r>
              <a:rPr lang="en-GB" dirty="0" err="1"/>
              <a:t>bolu</a:t>
            </a:r>
            <a:r>
              <a:rPr lang="en-GB" dirty="0"/>
              <a:t> </a:t>
            </a:r>
            <a:r>
              <a:rPr lang="en-GB" dirty="0" err="1"/>
              <a:t>uz</a:t>
            </a:r>
            <a:r>
              <a:rPr lang="en-GB" dirty="0"/>
              <a:t>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vreme</a:t>
            </a:r>
            <a:r>
              <a:rPr lang="en-GB" dirty="0"/>
              <a:t> </a:t>
            </a:r>
            <a:r>
              <a:rPr lang="en-GB" dirty="0" err="1"/>
              <a:t>praćenje</a:t>
            </a:r>
            <a:r>
              <a:rPr lang="en-GB" dirty="0"/>
              <a:t> </a:t>
            </a:r>
            <a:r>
              <a:rPr lang="en-GB" dirty="0" err="1"/>
              <a:t>vitalnih</a:t>
            </a:r>
            <a:r>
              <a:rPr lang="en-GB" dirty="0"/>
              <a:t> </a:t>
            </a:r>
            <a:r>
              <a:rPr lang="en-GB" dirty="0" err="1"/>
              <a:t>parametra</a:t>
            </a:r>
            <a:r>
              <a:rPr lang="en-GB" dirty="0"/>
              <a:t>. </a:t>
            </a:r>
            <a:endParaRPr lang="sr-Latn-BA" dirty="0"/>
          </a:p>
          <a:p>
            <a:pPr algn="just"/>
            <a:r>
              <a:rPr lang="sr-Latn-BA" dirty="0"/>
              <a:t>Svaka porodilja je jedinstvena i zahteva individualni i ciljani pristup uz stalni monitoring i praćenje toka porođaja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KONVERZIJA EPIDURALNE ANALGEZIJE ZA POROĐAJ U EPIDURALNU ANESTEZIJU ZA CARSKI REZ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996" y="1665962"/>
            <a:ext cx="11466276" cy="51920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Kada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donese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odluka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konverziji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vaginalnog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porođaja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carski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prisustvo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epiduralnog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katetera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omogućava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se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porođaj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završi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epiduralnoj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anesteziji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Adekvatan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blok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zadovoljavajuća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anestezija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operativno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završavanje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trudnoće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postiže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za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nekih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 min od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davanja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dopunske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doze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tzv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„top up“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anestezija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just">
              <a:buNone/>
            </a:pPr>
            <a:endParaRPr lang="en-GB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Vrste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doze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lokalnog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anestetika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koji se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prema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preporukama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koristiti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sledeće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0" indent="0" algn="just">
              <a:buNone/>
            </a:pP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1.20ml 0.5%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Bupivakaina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Levobupivakaina</a:t>
            </a:r>
            <a:endParaRPr lang="en-GB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2.10ml 0.5%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Bupivakaina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+ 10ml 2%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Lidocaina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Adrenalinom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(1:200 000)</a:t>
            </a:r>
          </a:p>
          <a:p>
            <a:pPr marL="0" indent="0" algn="just">
              <a:buNone/>
            </a:pP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3.20ml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Lidocaina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2%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Adrenalinom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200 000</a:t>
            </a:r>
          </a:p>
          <a:p>
            <a:pPr marL="0" indent="0" algn="just">
              <a:buNone/>
            </a:pP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4.20ml 0.75%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Ropivakaina</a:t>
            </a:r>
            <a:endParaRPr lang="en-GB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r-Latn-BA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našoj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praksi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upotrebi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sledeća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kombinacija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Levobupivakain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0.5% 10ml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Fentanylom</a:t>
            </a:r>
            <a:r>
              <a:rPr lang="en-GB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100mcg (2ml).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C181C">
                    <a:lumMod val="75000"/>
                    <a:lumOff val="2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KONVERZIJA EPIDURALNE ANALGEZIJE ZA POROĐAJ U EPIDURALNU ANESTEZIJU ZA CARSKI REZ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064" y="2229492"/>
            <a:ext cx="11252208" cy="45514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Odmah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postavljanju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indikacije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operativnim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završavanjem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trudnoće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započinjemo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dodavanjem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epuduralne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doze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lokalnog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anestetika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bi u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trenutku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prelaska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pacijentkinje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porodilišta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porođajnu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blok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bio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zadovoljavajući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Prednost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odluke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odlukom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davanju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spinalnog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bloka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već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postojeći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blok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veća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stabilnos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pacijentkinje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izbegavanje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potencijalnih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komplikacija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anesteziološke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procedure.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Tokom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trajanja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carskog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slučaju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javljanja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proboja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bola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tzv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patchy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bloka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zone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nedovoljno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pokrivene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analgezijom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možemo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dodavati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intravenski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opioidni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analgetik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Fentanyl 1-2ml u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kombinaciji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Midazolamom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2mg. </a:t>
            </a:r>
          </a:p>
          <a:p>
            <a:pPr algn="just"/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odnosu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tromboprofilaksu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vrlo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česta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kod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porodilja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postavljanje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uklanjanje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katetera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kod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profilktičkih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doza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dnevno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davanje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niskomolekularnog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heparina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je 12h od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poslednje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doze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4h pre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sledeće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planirane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doze,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kod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terapijske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primene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puta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dnevno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vreme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povećava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24h.</a:t>
            </a:r>
          </a:p>
          <a:p>
            <a:pPr algn="just"/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aby&#10;&#10;Description automatically generated with medium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87" y="2300287"/>
            <a:ext cx="4010025" cy="2257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66490" y="349321"/>
            <a:ext cx="5702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UMESTO ZAKLJUČKA .... NAJČEŠĆA PITANJA NAŠIH TRUDNICA</a:t>
            </a:r>
            <a:endParaRPr lang="en-GB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58645" y="68730"/>
            <a:ext cx="2304411" cy="223155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sr-Latn-BA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Latn-B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LI SE ANESTEZIJA MOŽE DODAVATI TOKOM POROĐAJA?</a:t>
            </a:r>
            <a:endParaRPr lang="en-GB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eart 12"/>
          <p:cNvSpPr/>
          <p:nvPr/>
        </p:nvSpPr>
        <p:spPr>
          <a:xfrm>
            <a:off x="1414409" y="2636767"/>
            <a:ext cx="2599361" cy="180004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LI MOŽE DOĆI DO POVREDE KIČME?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eart 13"/>
          <p:cNvSpPr/>
          <p:nvPr/>
        </p:nvSpPr>
        <p:spPr>
          <a:xfrm>
            <a:off x="8178229" y="2601426"/>
            <a:ext cx="2815119" cy="177229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LI POSTAVLJANJE ED KATETERA BOLI?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eart 14"/>
          <p:cNvSpPr/>
          <p:nvPr/>
        </p:nvSpPr>
        <p:spPr>
          <a:xfrm>
            <a:off x="9585788" y="349321"/>
            <a:ext cx="2578813" cy="210620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LI ĆU I ŠTA OSEĆATI TOKOM POROĐAJA?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eart 15"/>
          <p:cNvSpPr/>
          <p:nvPr/>
        </p:nvSpPr>
        <p:spPr>
          <a:xfrm>
            <a:off x="9585789" y="4256574"/>
            <a:ext cx="2527442" cy="260142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Latn-B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Latn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LI SE CARSKI REZ MOŽE IZVESTI U ED BLOKU I DA LI TADA NEŠTO OSEĆAM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eart 16"/>
          <p:cNvSpPr/>
          <p:nvPr/>
        </p:nvSpPr>
        <p:spPr>
          <a:xfrm>
            <a:off x="51371" y="4773290"/>
            <a:ext cx="2815119" cy="201598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LI OSEĆAM NOGE NAKON DAVANJA ED BLOKA?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2809" y="1502688"/>
            <a:ext cx="923168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1.American  Society of </a:t>
            </a:r>
            <a:r>
              <a:rPr lang="en-US" dirty="0" err="1"/>
              <a:t>Anesthesiologists.Labor</a:t>
            </a:r>
            <a:r>
              <a:rPr lang="en-US" dirty="0"/>
              <a:t> epidurals do not cause autism</a:t>
            </a:r>
            <a:r>
              <a:rPr lang="sr-Cyrl-RS" dirty="0"/>
              <a:t>;</a:t>
            </a:r>
            <a:r>
              <a:rPr lang="en-US" dirty="0"/>
              <a:t>safe for mothers and </a:t>
            </a:r>
            <a:r>
              <a:rPr lang="en-US" dirty="0" err="1"/>
              <a:t>infants,say</a:t>
            </a:r>
            <a:r>
              <a:rPr lang="en-US" dirty="0"/>
              <a:t> </a:t>
            </a:r>
            <a:r>
              <a:rPr lang="en-US" dirty="0" err="1"/>
              <a:t>Anesthesiology,Obstetrics,and</a:t>
            </a:r>
            <a:r>
              <a:rPr lang="en-US" dirty="0"/>
              <a:t> Pediatric Medical </a:t>
            </a:r>
            <a:r>
              <a:rPr lang="en-US" dirty="0" err="1"/>
              <a:t>Societies.October</a:t>
            </a:r>
            <a:r>
              <a:rPr lang="en-US" dirty="0"/>
              <a:t> 12,2020.Accessed December 1,2020.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2.  Lim </a:t>
            </a:r>
            <a:r>
              <a:rPr lang="en-US" dirty="0" err="1"/>
              <a:t>G,Facco</a:t>
            </a:r>
            <a:r>
              <a:rPr lang="en-US" dirty="0"/>
              <a:t>  </a:t>
            </a:r>
            <a:r>
              <a:rPr lang="en-US" dirty="0" err="1"/>
              <a:t>FL,Nathan</a:t>
            </a:r>
            <a:r>
              <a:rPr lang="en-US" dirty="0"/>
              <a:t>  </a:t>
            </a:r>
            <a:r>
              <a:rPr lang="en-US" dirty="0" err="1"/>
              <a:t>N,Waters</a:t>
            </a:r>
            <a:r>
              <a:rPr lang="en-US" dirty="0"/>
              <a:t>  </a:t>
            </a:r>
            <a:r>
              <a:rPr lang="en-US" dirty="0" err="1"/>
              <a:t>JH,Wong</a:t>
            </a:r>
            <a:r>
              <a:rPr lang="en-US" dirty="0"/>
              <a:t>  </a:t>
            </a:r>
            <a:r>
              <a:rPr lang="en-US" dirty="0" err="1"/>
              <a:t>CA,Eltzschig</a:t>
            </a:r>
            <a:r>
              <a:rPr lang="en-US" dirty="0"/>
              <a:t>  HK. A review of the impact of obstetric anesthesia on maternal and neonatal outcomes.  Anesthesiology.2018</a:t>
            </a:r>
            <a:r>
              <a:rPr lang="sr-Cyrl-RS" dirty="0"/>
              <a:t>;129(1):192-215. </a:t>
            </a:r>
            <a:endParaRPr lang="en-US" dirty="0"/>
          </a:p>
          <a:p>
            <a:r>
              <a:rPr lang="en-US" dirty="0" err="1"/>
              <a:t>doi</a:t>
            </a:r>
            <a:r>
              <a:rPr lang="sr-Cyrl-RS" dirty="0"/>
              <a:t>:</a:t>
            </a:r>
            <a:r>
              <a:rPr lang="en-US" dirty="0"/>
              <a:t>10.1097/ALN.0000000000002182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3.  </a:t>
            </a:r>
            <a:r>
              <a:rPr lang="en-US" dirty="0" err="1"/>
              <a:t>Butwick</a:t>
            </a:r>
            <a:r>
              <a:rPr lang="en-US" dirty="0"/>
              <a:t>  </a:t>
            </a:r>
            <a:r>
              <a:rPr lang="en-US" dirty="0" err="1"/>
              <a:t>AJ,Wong</a:t>
            </a:r>
            <a:r>
              <a:rPr lang="en-US" dirty="0"/>
              <a:t>  </a:t>
            </a:r>
            <a:r>
              <a:rPr lang="en-US" dirty="0" err="1"/>
              <a:t>CA,Lee</a:t>
            </a:r>
            <a:r>
              <a:rPr lang="en-US" dirty="0"/>
              <a:t>  </a:t>
            </a:r>
            <a:r>
              <a:rPr lang="en-US" dirty="0" err="1"/>
              <a:t>HC,Blumenfld</a:t>
            </a:r>
            <a:r>
              <a:rPr lang="en-US" dirty="0"/>
              <a:t>  </a:t>
            </a:r>
            <a:r>
              <a:rPr lang="en-US" dirty="0" err="1"/>
              <a:t>YJ,Guo</a:t>
            </a:r>
            <a:r>
              <a:rPr lang="en-US" dirty="0"/>
              <a:t>  </a:t>
            </a:r>
            <a:r>
              <a:rPr lang="en-US" dirty="0" err="1"/>
              <a:t>N.Association</a:t>
            </a:r>
            <a:r>
              <a:rPr lang="en-US" dirty="0"/>
              <a:t> between </a:t>
            </a:r>
            <a:r>
              <a:rPr lang="en-US" dirty="0" err="1"/>
              <a:t>neuraxial</a:t>
            </a:r>
            <a:r>
              <a:rPr lang="en-US" dirty="0"/>
              <a:t> labor analgesia and neonatal morbidity after operative vaginal delivery.  Anesthesiologz.2021</a:t>
            </a:r>
            <a:r>
              <a:rPr lang="sr-Cyrl-RS" dirty="0"/>
              <a:t>;134(1):52-60.</a:t>
            </a:r>
            <a:endParaRPr lang="en-US" dirty="0"/>
          </a:p>
          <a:p>
            <a:r>
              <a:rPr lang="en-US" dirty="0" err="1"/>
              <a:t>doi</a:t>
            </a:r>
            <a:r>
              <a:rPr lang="sr-Cyrl-RS" dirty="0"/>
              <a:t>:10.</a:t>
            </a:r>
            <a:r>
              <a:rPr lang="en-US" dirty="0"/>
              <a:t>1097/ALN.0000000000003589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4.ISD Scotland </a:t>
            </a:r>
            <a:r>
              <a:rPr lang="en-US" dirty="0" err="1"/>
              <a:t>Home.Data</a:t>
            </a:r>
            <a:r>
              <a:rPr lang="en-US" dirty="0"/>
              <a:t> dictionary A-Z. Accessed  November 15,2020.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5.Royal College of </a:t>
            </a:r>
            <a:r>
              <a:rPr lang="en-US" dirty="0" err="1"/>
              <a:t>Anaesthetists.No</a:t>
            </a:r>
            <a:r>
              <a:rPr lang="en-US" dirty="0"/>
              <a:t> evidence that  </a:t>
            </a:r>
            <a:r>
              <a:rPr lang="en-US" dirty="0" err="1"/>
              <a:t>labour</a:t>
            </a:r>
            <a:r>
              <a:rPr lang="en-US" dirty="0"/>
              <a:t> epidurals cause </a:t>
            </a:r>
            <a:r>
              <a:rPr lang="en-US" dirty="0" err="1"/>
              <a:t>autism.October</a:t>
            </a:r>
            <a:r>
              <a:rPr lang="en-US" dirty="0"/>
              <a:t> 13,2020.Accessed December 1,2020.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2809" y="751562"/>
            <a:ext cx="160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LITERATURA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9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764540" y="-287655"/>
            <a:ext cx="12956540" cy="7288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2528" y="568345"/>
            <a:ext cx="3851743" cy="1560716"/>
          </a:xfrm>
        </p:spPr>
        <p:txBody>
          <a:bodyPr>
            <a:normAutofit/>
          </a:bodyPr>
          <a:lstStyle/>
          <a:p>
            <a:r>
              <a:rPr kumimoji="0" lang="sr-Latn-BA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RAZLIKA SPINALNOG I EPIDURALNOG BLOKA ....</a:t>
            </a:r>
            <a:endParaRPr lang="en-GB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85" y="3599664"/>
            <a:ext cx="11385771" cy="3661955"/>
          </a:xfrm>
        </p:spPr>
        <p:txBody>
          <a:bodyPr>
            <a:normAutofit/>
          </a:bodyPr>
          <a:lstStyle/>
          <a:p>
            <a:pPr>
              <a:lnSpc>
                <a:spcPct val="101000"/>
              </a:lnSpc>
            </a:pPr>
            <a:r>
              <a:rPr lang="sr-Latn-BA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Spinalni blok </a:t>
            </a:r>
            <a:r>
              <a:rPr lang="sr-Latn-BA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subarahnoidalna anestezija podrazumeva davanje lokalnog anestetika u spinalni prostor </a:t>
            </a:r>
          </a:p>
          <a:p>
            <a:pPr>
              <a:lnSpc>
                <a:spcPct val="101000"/>
              </a:lnSpc>
            </a:pPr>
            <a:r>
              <a:rPr lang="sr-Latn-BA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Punkcijom spinalnog prostora na iglu kada se izvuče mandren dobijamo likvor</a:t>
            </a:r>
          </a:p>
          <a:p>
            <a:pPr>
              <a:lnSpc>
                <a:spcPct val="101000"/>
              </a:lnSpc>
            </a:pPr>
            <a:r>
              <a:rPr lang="sr-Latn-BA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odnosu na epiduralni blok:</a:t>
            </a:r>
          </a:p>
          <a:p>
            <a:pPr>
              <a:lnSpc>
                <a:spcPct val="101000"/>
              </a:lnSpc>
            </a:pPr>
            <a:r>
              <a:rPr lang="sr-Latn-BA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dovodi do izraženije hemodinamske nestabilnosti posebno kod postojeće hipovolemije</a:t>
            </a:r>
          </a:p>
          <a:p>
            <a:pPr>
              <a:lnSpc>
                <a:spcPct val="101000"/>
              </a:lnSpc>
            </a:pPr>
            <a:r>
              <a:rPr lang="sr-Latn-BA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dovodi do potpunog senzomotornog bloka koji traje 4-6h u zavisnosti od izabranog lokalnog anestetika</a:t>
            </a:r>
          </a:p>
          <a:p>
            <a:pPr>
              <a:lnSpc>
                <a:spcPct val="101000"/>
              </a:lnSpc>
            </a:pPr>
            <a:r>
              <a:rPr lang="sr-Latn-BA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postoji mogućnost postavljanja spinalnog katetera ali zbog potencijalnih komplikacija nema udela u postoperativnoj analgeziji </a:t>
            </a:r>
          </a:p>
          <a:p>
            <a:pPr>
              <a:lnSpc>
                <a:spcPct val="101000"/>
              </a:lnSpc>
            </a:pPr>
            <a:r>
              <a:rPr lang="sr-Latn-BA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zahteva mirovanje u postelji na ravnoj podlozi unutar 24h od punkcije</a:t>
            </a:r>
          </a:p>
          <a:p>
            <a:pPr>
              <a:lnSpc>
                <a:spcPct val="101000"/>
              </a:lnSpc>
            </a:pPr>
            <a:r>
              <a:rPr lang="sr-Latn-BA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e) značaj se ogleda u kombinaciji sa epiduralnim blokom posebno kada se indikuje konverzija u carski rez a akušerski nalaz ne dozvoljava vreme za „top up“ anesteziju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85" y="140744"/>
            <a:ext cx="7554504" cy="3458917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852528" y="2176009"/>
            <a:ext cx="38517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5233" y="484099"/>
            <a:ext cx="3877757" cy="1560716"/>
          </a:xfrm>
        </p:spPr>
        <p:txBody>
          <a:bodyPr>
            <a:normAutofit/>
          </a:bodyPr>
          <a:lstStyle/>
          <a:p>
            <a:r>
              <a:rPr lang="sr-Latn-B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EPIDURALNI BLOK ...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4378" y="2438399"/>
            <a:ext cx="4808305" cy="435854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01000"/>
              </a:lnSpc>
            </a:pP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Širina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epiduralnog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prostora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zavisi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kičmenog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stuba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najuži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nivou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vranog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dela 1-1,5mm,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torakalnom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nivou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iznosi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2,5-3,0 mm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najveći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kapacitet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nivou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lumbalne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tj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L2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pršljena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5,0-6,0mm.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Kapacitet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epiduralnog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prostora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anatomske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odlike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lumbalne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upravo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razlog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najvećeg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lumbalnih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epiduralnih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blokova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anesteziju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analgeziju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B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1000"/>
              </a:lnSpc>
            </a:pPr>
            <a:endParaRPr lang="en-GB" sz="1700" dirty="0"/>
          </a:p>
        </p:txBody>
      </p:sp>
      <p:sp>
        <p:nvSpPr>
          <p:cNvPr id="26" name="Rounded 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57229" y="1534308"/>
            <a:ext cx="6494910" cy="4358546"/>
          </a:xfrm>
          <a:prstGeom prst="roundRect">
            <a:avLst>
              <a:gd name="adj" fmla="val 2462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105" y="1859837"/>
            <a:ext cx="4943016" cy="3707262"/>
          </a:xfrm>
          <a:prstGeom prst="rect">
            <a:avLst/>
          </a:prstGeom>
        </p:spPr>
      </p:pic>
      <p:cxnSp>
        <p:nvCxnSpPr>
          <p:cNvPr id="27" name="Straight Connector 2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826514" y="2176009"/>
            <a:ext cx="3877757" cy="0"/>
          </a:xfrm>
          <a:prstGeom prst="line">
            <a:avLst/>
          </a:prstGeom>
          <a:ln w="38100">
            <a:solidFill>
              <a:srgbClr val="FD9E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568345"/>
            <a:ext cx="5303471" cy="1560716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EPIDURALNI BLOK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2438400"/>
            <a:ext cx="5303471" cy="4239802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01000"/>
              </a:lnSpc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pravilno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izvođenje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epiduralnog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bloka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potrebno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znati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raspored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ligamenata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pršljena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kičmenog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kanala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U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anterioro-posteriornom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pravcu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redosled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sledeći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prednja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uzdužna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veza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ligg.longitudinal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anterior),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pršljena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(corpus vertebrae),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međupršljenski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disk (discus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intervertebralis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zadnja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uzdužna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veza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Longitudinal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posterios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spinalni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canalis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spinalis)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kičmenom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moždinom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tvrda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moždanica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(dura mater),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prostor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žuti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ligament (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Flavum),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međupršljenska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veza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ligg.interspinosum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veza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spinoznih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nastavaka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ligg.supraspinosum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potkožno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tkivo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koža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B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1000"/>
              </a:lnSpc>
            </a:pPr>
            <a:endParaRPr lang="en-GB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228426"/>
            <a:ext cx="5455949" cy="4081107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400800" y="2176009"/>
            <a:ext cx="53034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EPIDURALNI BLOK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20" y="1302708"/>
            <a:ext cx="10747332" cy="526979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Značaj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epiduralnog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bloka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ogleda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širini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anesteziološke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tehnike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prilagoditi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velikom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broju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operativnih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zahvata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potrebe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anestezije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tako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produžene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postoperativne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analgezije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postavljanjem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epiduralnog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katetera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Polja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primene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epiduralnog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bloka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ortopedija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traumatologija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plastična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hirurgija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vaskularna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hirurgija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abdominalna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hirurgija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urologija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ginekologija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u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kombinaciji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opštom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anestezijom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koristi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grudnoj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hirurgiji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abdominalnoj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hirurgiji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urologiji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Za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postoperativnu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analgeziju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postavljanja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epiduralnog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katetera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potrebno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odrediti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nivo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tj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dermatom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koji je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neophodan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obezbeđivanje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adekvatne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analgezije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torakalni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zahvati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Th6-7,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gornji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abdomen Th7-8,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velike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abdominalne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operacije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 10-11,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donja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laparatomija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Th11-L1, za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donje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udove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L1-2. </a:t>
            </a:r>
            <a:endParaRPr lang="sr-Latn-B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Prva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primena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anestetika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epiduralno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opisana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1901.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godine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urologiji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1920.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godine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španski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vojni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lekar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Fidel Pages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razvio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modernu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tehniku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lumbalnog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epiduralnog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bloka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1943.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godine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američkom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časopisu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JAMA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objavljen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prvi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rad o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primeni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kontinuirane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epiduralne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anestezije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akušerstvu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633731"/>
          </a:xfrm>
        </p:spPr>
        <p:txBody>
          <a:bodyPr>
            <a:normAutofit/>
          </a:bodyPr>
          <a:lstStyle/>
          <a:p>
            <a:r>
              <a:rPr lang="sr-Latn-B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PRIMENA EPIDURALNOG BLOKA U AKUŠERSTVU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29" y="2250040"/>
            <a:ext cx="11353543" cy="4479533"/>
          </a:xfrm>
        </p:spPr>
        <p:txBody>
          <a:bodyPr>
            <a:noAutofit/>
          </a:bodyPr>
          <a:lstStyle/>
          <a:p>
            <a:pPr algn="just"/>
            <a:r>
              <a:rPr lang="en-GB" sz="2200" dirty="0" err="1"/>
              <a:t>Primena</a:t>
            </a:r>
            <a:r>
              <a:rPr lang="en-GB" sz="2200" dirty="0"/>
              <a:t> </a:t>
            </a:r>
            <a:r>
              <a:rPr lang="en-GB" sz="2200" dirty="0" err="1"/>
              <a:t>epiduralnog</a:t>
            </a:r>
            <a:r>
              <a:rPr lang="en-GB" sz="2200" dirty="0"/>
              <a:t> </a:t>
            </a:r>
            <a:r>
              <a:rPr lang="en-GB" sz="2200" dirty="0" err="1"/>
              <a:t>bloka</a:t>
            </a:r>
            <a:r>
              <a:rPr lang="en-GB" sz="2200" dirty="0"/>
              <a:t> u </a:t>
            </a:r>
            <a:r>
              <a:rPr lang="en-GB" sz="2200" dirty="0" err="1"/>
              <a:t>akušerstvu</a:t>
            </a:r>
            <a:r>
              <a:rPr lang="en-GB" sz="2200" dirty="0"/>
              <a:t> </a:t>
            </a:r>
            <a:r>
              <a:rPr lang="en-GB" sz="2200" dirty="0" err="1"/>
              <a:t>omogućava</a:t>
            </a:r>
            <a:r>
              <a:rPr lang="en-GB" sz="2200" dirty="0"/>
              <a:t> </a:t>
            </a:r>
            <a:r>
              <a:rPr lang="en-GB" sz="2200" dirty="0" err="1"/>
              <a:t>obezbeđivanje</a:t>
            </a:r>
            <a:r>
              <a:rPr lang="en-GB" sz="2200" dirty="0"/>
              <a:t> </a:t>
            </a:r>
            <a:r>
              <a:rPr lang="en-GB" sz="2200" dirty="0" err="1"/>
              <a:t>analgezije</a:t>
            </a:r>
            <a:r>
              <a:rPr lang="en-GB" sz="2200" dirty="0"/>
              <a:t> za </a:t>
            </a:r>
            <a:r>
              <a:rPr lang="en-GB" sz="2200" dirty="0" err="1"/>
              <a:t>planirani</a:t>
            </a:r>
            <a:r>
              <a:rPr lang="en-GB" sz="2200" dirty="0"/>
              <a:t> </a:t>
            </a:r>
            <a:r>
              <a:rPr lang="en-GB" sz="2200" dirty="0" err="1"/>
              <a:t>prirodni</a:t>
            </a:r>
            <a:r>
              <a:rPr lang="en-GB" sz="2200" dirty="0"/>
              <a:t> </a:t>
            </a:r>
            <a:r>
              <a:rPr lang="en-GB" sz="2200" dirty="0" err="1"/>
              <a:t>porođaj</a:t>
            </a:r>
            <a:r>
              <a:rPr lang="en-GB" sz="2200" dirty="0"/>
              <a:t> </a:t>
            </a:r>
            <a:r>
              <a:rPr lang="en-GB" sz="2200" dirty="0" err="1"/>
              <a:t>tzv</a:t>
            </a:r>
            <a:r>
              <a:rPr lang="en-GB" sz="2200" dirty="0"/>
              <a:t>. „</a:t>
            </a:r>
            <a:r>
              <a:rPr lang="en-GB" sz="2200" dirty="0" err="1"/>
              <a:t>bezbolni</a:t>
            </a:r>
            <a:r>
              <a:rPr lang="en-GB" sz="2200" dirty="0"/>
              <a:t> </a:t>
            </a:r>
            <a:r>
              <a:rPr lang="en-GB" sz="2200" dirty="0" err="1"/>
              <a:t>porođaj</a:t>
            </a:r>
            <a:r>
              <a:rPr lang="en-GB" sz="2200" dirty="0"/>
              <a:t>“ </a:t>
            </a:r>
            <a:r>
              <a:rPr lang="en-GB" sz="2200" dirty="0" err="1"/>
              <a:t>postavljanjem</a:t>
            </a:r>
            <a:r>
              <a:rPr lang="en-GB" sz="2200" dirty="0"/>
              <a:t> </a:t>
            </a:r>
            <a:r>
              <a:rPr lang="en-GB" sz="2200" dirty="0" err="1"/>
              <a:t>epiduralnog</a:t>
            </a:r>
            <a:r>
              <a:rPr lang="en-GB" sz="2200" dirty="0"/>
              <a:t> </a:t>
            </a:r>
            <a:r>
              <a:rPr lang="en-GB" sz="2200" dirty="0" err="1"/>
              <a:t>katetera</a:t>
            </a:r>
            <a:r>
              <a:rPr lang="en-GB" sz="2200" dirty="0"/>
              <a:t>, </a:t>
            </a:r>
            <a:r>
              <a:rPr lang="en-GB" sz="2200" dirty="0" err="1"/>
              <a:t>ali</a:t>
            </a:r>
            <a:r>
              <a:rPr lang="en-GB" sz="2200" dirty="0"/>
              <a:t> </a:t>
            </a:r>
            <a:r>
              <a:rPr lang="en-GB" sz="2200" dirty="0" err="1"/>
              <a:t>takođe</a:t>
            </a:r>
            <a:r>
              <a:rPr lang="en-GB" sz="2200" dirty="0"/>
              <a:t> </a:t>
            </a:r>
            <a:r>
              <a:rPr lang="en-GB" sz="2200" dirty="0" err="1"/>
              <a:t>pruža</a:t>
            </a:r>
            <a:r>
              <a:rPr lang="en-GB" sz="2200" dirty="0"/>
              <a:t> </a:t>
            </a:r>
            <a:r>
              <a:rPr lang="en-GB" sz="2200" dirty="0" err="1"/>
              <a:t>mogućnost</a:t>
            </a:r>
            <a:r>
              <a:rPr lang="en-GB" sz="2200" dirty="0"/>
              <a:t> </a:t>
            </a:r>
            <a:r>
              <a:rPr lang="en-GB" sz="2200" dirty="0" err="1"/>
              <a:t>izvođenja</a:t>
            </a:r>
            <a:r>
              <a:rPr lang="en-GB" sz="2200" dirty="0"/>
              <a:t> </a:t>
            </a:r>
            <a:r>
              <a:rPr lang="en-GB" sz="2200" dirty="0" err="1"/>
              <a:t>operativnog</a:t>
            </a:r>
            <a:r>
              <a:rPr lang="en-GB" sz="2200" dirty="0"/>
              <a:t> </a:t>
            </a:r>
            <a:r>
              <a:rPr lang="en-GB" sz="2200" dirty="0" err="1"/>
              <a:t>završavanja</a:t>
            </a:r>
            <a:r>
              <a:rPr lang="en-GB" sz="2200" dirty="0"/>
              <a:t> </a:t>
            </a:r>
            <a:r>
              <a:rPr lang="en-GB" sz="2200" dirty="0" err="1"/>
              <a:t>trudnoće</a:t>
            </a:r>
            <a:r>
              <a:rPr lang="en-GB" sz="2200" dirty="0"/>
              <a:t> „</a:t>
            </a:r>
            <a:r>
              <a:rPr lang="en-GB" sz="2200" dirty="0" err="1"/>
              <a:t>carski</a:t>
            </a:r>
            <a:r>
              <a:rPr lang="en-GB" sz="2200" dirty="0"/>
              <a:t> </a:t>
            </a:r>
            <a:r>
              <a:rPr lang="en-GB" sz="2200" dirty="0" err="1"/>
              <a:t>rez</a:t>
            </a:r>
            <a:r>
              <a:rPr lang="en-GB" sz="2200" dirty="0"/>
              <a:t>“ </a:t>
            </a:r>
            <a:r>
              <a:rPr lang="en-GB" sz="2200" dirty="0" err="1"/>
              <a:t>pružanjem</a:t>
            </a:r>
            <a:r>
              <a:rPr lang="en-GB" sz="2200" dirty="0"/>
              <a:t> </a:t>
            </a:r>
            <a:r>
              <a:rPr lang="en-GB" sz="2200" dirty="0" err="1"/>
              <a:t>epiduralne</a:t>
            </a:r>
            <a:r>
              <a:rPr lang="en-GB" sz="2200" dirty="0"/>
              <a:t> </a:t>
            </a:r>
            <a:r>
              <a:rPr lang="en-GB" sz="2200" dirty="0" err="1"/>
              <a:t>anestezije</a:t>
            </a:r>
            <a:r>
              <a:rPr lang="en-GB" sz="2200" dirty="0"/>
              <a:t> </a:t>
            </a:r>
            <a:r>
              <a:rPr lang="en-GB" sz="2200" dirty="0" err="1"/>
              <a:t>tzv</a:t>
            </a:r>
            <a:r>
              <a:rPr lang="en-GB" sz="2200" dirty="0"/>
              <a:t> „top up“ </a:t>
            </a:r>
            <a:r>
              <a:rPr lang="en-GB" sz="2200" dirty="0" err="1"/>
              <a:t>na</a:t>
            </a:r>
            <a:r>
              <a:rPr lang="en-GB" sz="2200" dirty="0"/>
              <a:t> </a:t>
            </a:r>
            <a:r>
              <a:rPr lang="en-GB" sz="2200" dirty="0" err="1"/>
              <a:t>prethodno</a:t>
            </a:r>
            <a:r>
              <a:rPr lang="en-GB" sz="2200" dirty="0"/>
              <a:t> </a:t>
            </a:r>
            <a:r>
              <a:rPr lang="en-GB" sz="2200" dirty="0" err="1"/>
              <a:t>započetu</a:t>
            </a:r>
            <a:r>
              <a:rPr lang="en-GB" sz="2200" dirty="0"/>
              <a:t> </a:t>
            </a:r>
            <a:r>
              <a:rPr lang="en-GB" sz="2200" dirty="0" err="1"/>
              <a:t>epiduralnu</a:t>
            </a:r>
            <a:r>
              <a:rPr lang="en-GB" sz="2200" dirty="0"/>
              <a:t> </a:t>
            </a:r>
            <a:r>
              <a:rPr lang="en-GB" sz="2200" dirty="0" err="1"/>
              <a:t>analgeziju</a:t>
            </a:r>
            <a:r>
              <a:rPr lang="en-GB" sz="2200" dirty="0"/>
              <a:t>. </a:t>
            </a:r>
            <a:r>
              <a:rPr lang="en-GB" sz="2200" dirty="0" err="1"/>
              <a:t>Značajna</a:t>
            </a:r>
            <a:r>
              <a:rPr lang="en-GB" sz="2200" dirty="0"/>
              <a:t> </a:t>
            </a:r>
            <a:r>
              <a:rPr lang="en-GB" sz="2200" dirty="0" err="1"/>
              <a:t>prednost</a:t>
            </a:r>
            <a:r>
              <a:rPr lang="en-GB" sz="2200" dirty="0"/>
              <a:t> </a:t>
            </a:r>
            <a:r>
              <a:rPr lang="en-GB" sz="2200" dirty="0" err="1"/>
              <a:t>i</a:t>
            </a:r>
            <a:r>
              <a:rPr lang="en-GB" sz="2200" dirty="0"/>
              <a:t> </a:t>
            </a:r>
            <a:r>
              <a:rPr lang="en-GB" sz="2200" dirty="0" err="1"/>
              <a:t>korist</a:t>
            </a:r>
            <a:r>
              <a:rPr lang="en-GB" sz="2200" dirty="0"/>
              <a:t> </a:t>
            </a:r>
            <a:r>
              <a:rPr lang="en-GB" sz="2200" dirty="0" err="1"/>
              <a:t>epiduralne</a:t>
            </a:r>
            <a:r>
              <a:rPr lang="en-GB" sz="2200" dirty="0"/>
              <a:t> </a:t>
            </a:r>
            <a:r>
              <a:rPr lang="en-GB" sz="2200" dirty="0" err="1"/>
              <a:t>analgezije</a:t>
            </a:r>
            <a:r>
              <a:rPr lang="en-GB" sz="2200" dirty="0"/>
              <a:t> </a:t>
            </a:r>
            <a:r>
              <a:rPr lang="en-GB" sz="2200" dirty="0" err="1"/>
              <a:t>ogleda</a:t>
            </a:r>
            <a:r>
              <a:rPr lang="en-GB" sz="2200" dirty="0"/>
              <a:t> se u </a:t>
            </a:r>
            <a:r>
              <a:rPr lang="en-GB" sz="2200" dirty="0" err="1"/>
              <a:t>snižavanju</a:t>
            </a:r>
            <a:r>
              <a:rPr lang="en-GB" sz="2200" dirty="0"/>
              <a:t> </a:t>
            </a:r>
            <a:r>
              <a:rPr lang="en-GB" sz="2200" dirty="0" err="1"/>
              <a:t>sistemskog</a:t>
            </a:r>
            <a:r>
              <a:rPr lang="en-GB" sz="2200" dirty="0"/>
              <a:t> (</a:t>
            </a:r>
            <a:r>
              <a:rPr lang="en-GB" sz="2200" dirty="0" err="1"/>
              <a:t>endokrino-metaboličkog</a:t>
            </a:r>
            <a:r>
              <a:rPr lang="en-GB" sz="2200" dirty="0"/>
              <a:t>) </a:t>
            </a:r>
            <a:r>
              <a:rPr lang="en-GB" sz="2200" dirty="0" err="1"/>
              <a:t>odgvora</a:t>
            </a:r>
            <a:r>
              <a:rPr lang="en-GB" sz="2200" dirty="0"/>
              <a:t> </a:t>
            </a:r>
            <a:r>
              <a:rPr lang="en-GB" sz="2200" dirty="0" err="1"/>
              <a:t>na</a:t>
            </a:r>
            <a:r>
              <a:rPr lang="en-GB" sz="2200" dirty="0"/>
              <a:t> </a:t>
            </a:r>
            <a:r>
              <a:rPr lang="en-GB" sz="2200" dirty="0" err="1"/>
              <a:t>stres</a:t>
            </a:r>
            <a:r>
              <a:rPr lang="en-GB" sz="2200" dirty="0"/>
              <a:t>, </a:t>
            </a:r>
            <a:r>
              <a:rPr lang="en-GB" sz="2200" dirty="0" err="1"/>
              <a:t>bol</a:t>
            </a:r>
            <a:r>
              <a:rPr lang="en-GB" sz="2200" dirty="0"/>
              <a:t> </a:t>
            </a:r>
            <a:r>
              <a:rPr lang="en-GB" sz="2200" dirty="0" err="1"/>
              <a:t>i</a:t>
            </a:r>
            <a:r>
              <a:rPr lang="en-GB" sz="2200" dirty="0"/>
              <a:t> </a:t>
            </a:r>
            <a:r>
              <a:rPr lang="en-GB" sz="2200" dirty="0" err="1"/>
              <a:t>strah</a:t>
            </a:r>
            <a:r>
              <a:rPr lang="en-GB" sz="2200" dirty="0"/>
              <a:t> od </a:t>
            </a:r>
            <a:r>
              <a:rPr lang="en-GB" sz="2200" dirty="0" err="1"/>
              <a:t>novog</a:t>
            </a:r>
            <a:r>
              <a:rPr lang="en-GB" sz="2200" dirty="0"/>
              <a:t>/ </a:t>
            </a:r>
            <a:r>
              <a:rPr lang="en-GB" sz="2200" dirty="0" err="1"/>
              <a:t>porođaja</a:t>
            </a:r>
            <a:r>
              <a:rPr lang="en-GB" sz="2200" dirty="0"/>
              <a:t>. </a:t>
            </a:r>
            <a:r>
              <a:rPr lang="en-GB" sz="2200" dirty="0" err="1"/>
              <a:t>Značajno</a:t>
            </a:r>
            <a:r>
              <a:rPr lang="en-GB" sz="2200" dirty="0"/>
              <a:t> je </a:t>
            </a:r>
            <a:r>
              <a:rPr lang="en-GB" sz="2200" dirty="0" err="1"/>
              <a:t>manja</a:t>
            </a:r>
            <a:r>
              <a:rPr lang="en-GB" sz="2200" dirty="0"/>
              <a:t> </a:t>
            </a:r>
            <a:r>
              <a:rPr lang="en-GB" sz="2200" dirty="0" err="1"/>
              <a:t>hiperventilacija</a:t>
            </a:r>
            <a:r>
              <a:rPr lang="en-GB" sz="2200" dirty="0"/>
              <a:t>, </a:t>
            </a:r>
            <a:r>
              <a:rPr lang="en-GB" sz="2200" dirty="0" err="1"/>
              <a:t>hipokarbija</a:t>
            </a:r>
            <a:r>
              <a:rPr lang="en-GB" sz="2200" dirty="0"/>
              <a:t> time </a:t>
            </a:r>
            <a:r>
              <a:rPr lang="en-GB" sz="2200" dirty="0" err="1"/>
              <a:t>narušavanje</a:t>
            </a:r>
            <a:r>
              <a:rPr lang="en-GB" sz="2200" dirty="0"/>
              <a:t> </a:t>
            </a:r>
            <a:r>
              <a:rPr lang="en-GB" sz="2200" dirty="0" err="1"/>
              <a:t>acidobaznog</a:t>
            </a:r>
            <a:r>
              <a:rPr lang="en-GB" sz="2200" dirty="0"/>
              <a:t> </a:t>
            </a:r>
            <a:r>
              <a:rPr lang="en-GB" sz="2200" dirty="0" err="1"/>
              <a:t>statusa</a:t>
            </a:r>
            <a:r>
              <a:rPr lang="en-GB" sz="2200" dirty="0"/>
              <a:t> </a:t>
            </a:r>
            <a:r>
              <a:rPr lang="en-GB" sz="2200" dirty="0" err="1"/>
              <a:t>majke</a:t>
            </a:r>
            <a:r>
              <a:rPr lang="en-GB" sz="2200" dirty="0"/>
              <a:t> </a:t>
            </a:r>
            <a:r>
              <a:rPr lang="en-GB" sz="2200" dirty="0" err="1"/>
              <a:t>i</a:t>
            </a:r>
            <a:r>
              <a:rPr lang="en-GB" sz="2200" dirty="0"/>
              <a:t> </a:t>
            </a:r>
            <a:r>
              <a:rPr lang="en-GB" sz="2200" dirty="0" err="1"/>
              <a:t>novorođenčeta</a:t>
            </a:r>
            <a:r>
              <a:rPr lang="en-GB" sz="2200" dirty="0"/>
              <a:t>, </a:t>
            </a:r>
            <a:r>
              <a:rPr lang="en-GB" sz="2200" dirty="0" err="1"/>
              <a:t>smanjen</a:t>
            </a:r>
            <a:r>
              <a:rPr lang="en-GB" sz="2200" dirty="0"/>
              <a:t> je </a:t>
            </a:r>
            <a:r>
              <a:rPr lang="en-GB" sz="2200" dirty="0" err="1"/>
              <a:t>nivo</a:t>
            </a:r>
            <a:r>
              <a:rPr lang="en-GB" sz="2200" dirty="0"/>
              <a:t> </a:t>
            </a:r>
            <a:r>
              <a:rPr lang="en-GB" sz="2200" dirty="0" err="1"/>
              <a:t>izlučenih</a:t>
            </a:r>
            <a:r>
              <a:rPr lang="en-GB" sz="2200" dirty="0"/>
              <a:t> </a:t>
            </a:r>
            <a:r>
              <a:rPr lang="en-GB" sz="2200" dirty="0" err="1"/>
              <a:t>hormona</a:t>
            </a:r>
            <a:r>
              <a:rPr lang="en-GB" sz="2200" dirty="0"/>
              <a:t> </a:t>
            </a:r>
            <a:r>
              <a:rPr lang="en-GB" sz="2200" dirty="0" err="1"/>
              <a:t>stresa</a:t>
            </a:r>
            <a:r>
              <a:rPr lang="en-GB" sz="2200" dirty="0"/>
              <a:t> – adrenalin, </a:t>
            </a:r>
            <a:r>
              <a:rPr lang="en-GB" sz="2200" dirty="0" err="1"/>
              <a:t>kortizol</a:t>
            </a:r>
            <a:r>
              <a:rPr lang="en-GB" sz="2200" dirty="0"/>
              <a:t>, ACT </a:t>
            </a:r>
            <a:r>
              <a:rPr lang="en-GB" sz="2200" dirty="0" err="1"/>
              <a:t>i</a:t>
            </a:r>
            <a:r>
              <a:rPr lang="en-GB" sz="2200" dirty="0"/>
              <a:t> </a:t>
            </a:r>
            <a:r>
              <a:rPr lang="en-GB" sz="2200" dirty="0" err="1"/>
              <a:t>angiotenzin</a:t>
            </a:r>
            <a:r>
              <a:rPr lang="en-GB" sz="2200" dirty="0"/>
              <a:t> II </a:t>
            </a:r>
            <a:r>
              <a:rPr lang="en-GB" sz="2200" dirty="0" err="1"/>
              <a:t>i</a:t>
            </a:r>
            <a:r>
              <a:rPr lang="en-GB" sz="2200" dirty="0"/>
              <a:t> time </a:t>
            </a:r>
            <a:r>
              <a:rPr lang="en-GB" sz="2200" dirty="0" err="1"/>
              <a:t>objektivno</a:t>
            </a:r>
            <a:r>
              <a:rPr lang="en-GB" sz="2200" dirty="0"/>
              <a:t> </a:t>
            </a:r>
            <a:r>
              <a:rPr lang="en-GB" sz="2200" dirty="0" err="1"/>
              <a:t>i</a:t>
            </a:r>
            <a:r>
              <a:rPr lang="en-GB" sz="2200" dirty="0"/>
              <a:t> </a:t>
            </a:r>
            <a:r>
              <a:rPr lang="en-GB" sz="2200" dirty="0" err="1"/>
              <a:t>subjektivno</a:t>
            </a:r>
            <a:r>
              <a:rPr lang="en-GB" sz="2200" dirty="0"/>
              <a:t> </a:t>
            </a:r>
            <a:r>
              <a:rPr lang="en-GB" sz="2200" dirty="0" err="1"/>
              <a:t>značajno</a:t>
            </a:r>
            <a:r>
              <a:rPr lang="en-GB" sz="2200" dirty="0"/>
              <a:t> </a:t>
            </a:r>
            <a:r>
              <a:rPr lang="en-GB" sz="2200" dirty="0" err="1"/>
              <a:t>bolje</a:t>
            </a:r>
            <a:r>
              <a:rPr lang="en-GB" sz="2200" dirty="0"/>
              <a:t> </a:t>
            </a:r>
            <a:r>
              <a:rPr lang="en-GB" sz="2200" dirty="0" err="1"/>
              <a:t>opšte</a:t>
            </a:r>
            <a:r>
              <a:rPr lang="en-GB" sz="2200" dirty="0"/>
              <a:t> </a:t>
            </a:r>
            <a:r>
              <a:rPr lang="en-GB" sz="2200" dirty="0" err="1"/>
              <a:t>stanje</a:t>
            </a:r>
            <a:r>
              <a:rPr lang="en-GB" sz="2200" dirty="0"/>
              <a:t> </a:t>
            </a:r>
            <a:r>
              <a:rPr lang="en-GB" sz="2200" dirty="0" err="1"/>
              <a:t>porodilje</a:t>
            </a:r>
            <a:r>
              <a:rPr lang="en-GB" sz="2200" dirty="0"/>
              <a:t> </a:t>
            </a:r>
            <a:r>
              <a:rPr lang="en-GB" sz="2200" dirty="0" err="1"/>
              <a:t>i</a:t>
            </a:r>
            <a:r>
              <a:rPr lang="en-GB" sz="2200" dirty="0"/>
              <a:t> </a:t>
            </a:r>
            <a:r>
              <a:rPr lang="en-GB" sz="2200" dirty="0" err="1"/>
              <a:t>manja</a:t>
            </a:r>
            <a:r>
              <a:rPr lang="en-GB" sz="2200" dirty="0"/>
              <a:t> </a:t>
            </a:r>
            <a:r>
              <a:rPr lang="en-GB" sz="2200" dirty="0" err="1"/>
              <a:t>patnja</a:t>
            </a:r>
            <a:r>
              <a:rPr lang="en-GB" sz="2200" dirty="0"/>
              <a:t> </a:t>
            </a:r>
            <a:r>
              <a:rPr lang="en-GB" sz="2200" dirty="0" err="1"/>
              <a:t>fetusa</a:t>
            </a:r>
            <a:r>
              <a:rPr lang="en-GB" sz="2200" dirty="0"/>
              <a:t> </a:t>
            </a:r>
            <a:r>
              <a:rPr lang="en-GB" sz="2200" dirty="0" err="1"/>
              <a:t>i</a:t>
            </a:r>
            <a:r>
              <a:rPr lang="en-GB" sz="2200" dirty="0"/>
              <a:t> </a:t>
            </a:r>
            <a:r>
              <a:rPr lang="en-GB" sz="2200" dirty="0" err="1"/>
              <a:t>novorodjenčeta</a:t>
            </a:r>
            <a:r>
              <a:rPr lang="en-GB" sz="2200" dirty="0"/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149733"/>
            <a:ext cx="8898488" cy="1563624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PRIMENA EPIDURALNOG BLOKA U AKUŠERSTVU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Indikacije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1.	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Zahtev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porodilje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	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Hipertenzija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trudnoći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	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Prateća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oboljenja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	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Abnormalna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fetalna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prezentacija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zadnji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potiljačni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položaj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	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Prethodni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carski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	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Produženi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porođaj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Kontraindikacije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dirty="0"/>
              <a:t>1.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Odbijanje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porodilje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	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Koagulopatija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trombocitopenija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	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Lokalna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sistemska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infekcija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	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Nekorigovana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hipovolemija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	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Povećan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intrakranijalni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pritisak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	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Nedostatak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osoblja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opreme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izvođenje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anestezije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PRIMENA EPIDURALNOG BLOKA U AKUŠERSTVU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036" y="1490597"/>
            <a:ext cx="10890079" cy="501667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GB" dirty="0"/>
              <a:t>Kao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svaka</a:t>
            </a:r>
            <a:r>
              <a:rPr lang="en-GB" dirty="0"/>
              <a:t> </a:t>
            </a:r>
            <a:r>
              <a:rPr lang="en-GB" dirty="0" err="1"/>
              <a:t>anesteziološka</a:t>
            </a:r>
            <a:r>
              <a:rPr lang="en-GB" dirty="0"/>
              <a:t> </a:t>
            </a:r>
            <a:r>
              <a:rPr lang="en-GB" dirty="0" err="1"/>
              <a:t>procedura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epiduralni</a:t>
            </a:r>
            <a:r>
              <a:rPr lang="en-GB" dirty="0"/>
              <a:t> </a:t>
            </a:r>
            <a:r>
              <a:rPr lang="en-GB" dirty="0" err="1"/>
              <a:t>blok</a:t>
            </a:r>
            <a:r>
              <a:rPr lang="en-GB" dirty="0"/>
              <a:t> u </a:t>
            </a:r>
            <a:r>
              <a:rPr lang="en-GB" dirty="0" err="1"/>
              <a:t>akušerstvu</a:t>
            </a:r>
            <a:r>
              <a:rPr lang="en-GB" dirty="0"/>
              <a:t> </a:t>
            </a:r>
            <a:r>
              <a:rPr lang="en-GB" dirty="0" err="1"/>
              <a:t>zahteva</a:t>
            </a:r>
            <a:r>
              <a:rPr lang="en-GB" dirty="0"/>
              <a:t> </a:t>
            </a:r>
            <a:r>
              <a:rPr lang="en-GB" dirty="0" err="1"/>
              <a:t>evaluaciju</a:t>
            </a:r>
            <a:r>
              <a:rPr lang="en-GB" dirty="0"/>
              <a:t> </a:t>
            </a:r>
            <a:r>
              <a:rPr lang="en-GB" dirty="0" err="1"/>
              <a:t>porodilje</a:t>
            </a:r>
            <a:r>
              <a:rPr lang="en-GB" dirty="0"/>
              <a:t> pre </a:t>
            </a:r>
            <a:r>
              <a:rPr lang="en-GB" dirty="0" err="1"/>
              <a:t>planiranog</a:t>
            </a:r>
            <a:r>
              <a:rPr lang="en-GB" dirty="0"/>
              <a:t> </a:t>
            </a:r>
            <a:r>
              <a:rPr lang="en-GB" dirty="0" err="1"/>
              <a:t>bloka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podrazumeva</a:t>
            </a:r>
            <a:r>
              <a:rPr lang="en-GB" dirty="0"/>
              <a:t> – </a:t>
            </a:r>
            <a:r>
              <a:rPr lang="en-GB" dirty="0" err="1"/>
              <a:t>anamnezu</a:t>
            </a:r>
            <a:r>
              <a:rPr lang="en-GB" dirty="0"/>
              <a:t> o </a:t>
            </a:r>
            <a:r>
              <a:rPr lang="en-GB" dirty="0" err="1"/>
              <a:t>alergijama</a:t>
            </a:r>
            <a:r>
              <a:rPr lang="en-GB" dirty="0"/>
              <a:t>, </a:t>
            </a:r>
            <a:r>
              <a:rPr lang="en-GB" dirty="0" err="1"/>
              <a:t>komorbiditetima</a:t>
            </a:r>
            <a:r>
              <a:rPr lang="en-GB" dirty="0"/>
              <a:t>, </a:t>
            </a:r>
            <a:r>
              <a:rPr lang="en-GB" dirty="0" err="1"/>
              <a:t>prethodnim</a:t>
            </a:r>
            <a:r>
              <a:rPr lang="en-GB" dirty="0"/>
              <a:t> </a:t>
            </a:r>
            <a:r>
              <a:rPr lang="en-GB" dirty="0" err="1"/>
              <a:t>anestezijama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klinički</a:t>
            </a:r>
            <a:r>
              <a:rPr lang="en-GB" dirty="0"/>
              <a:t> </a:t>
            </a:r>
            <a:r>
              <a:rPr lang="en-GB" dirty="0" err="1"/>
              <a:t>pregled</a:t>
            </a:r>
            <a:r>
              <a:rPr lang="en-GB" dirty="0"/>
              <a:t> </a:t>
            </a:r>
            <a:r>
              <a:rPr lang="en-GB" dirty="0" err="1"/>
              <a:t>porodilje</a:t>
            </a:r>
            <a:r>
              <a:rPr lang="en-GB" dirty="0"/>
              <a:t>. </a:t>
            </a:r>
            <a:r>
              <a:rPr lang="en-GB" dirty="0" err="1"/>
              <a:t>Porodilja</a:t>
            </a:r>
            <a:r>
              <a:rPr lang="en-GB" dirty="0"/>
              <a:t> mora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upoznata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kompletnim</a:t>
            </a:r>
            <a:r>
              <a:rPr lang="en-GB" dirty="0"/>
              <a:t> </a:t>
            </a:r>
            <a:r>
              <a:rPr lang="en-GB" dirty="0" err="1"/>
              <a:t>tokom</a:t>
            </a:r>
            <a:r>
              <a:rPr lang="en-GB" dirty="0"/>
              <a:t> </a:t>
            </a:r>
            <a:r>
              <a:rPr lang="en-GB" dirty="0" err="1"/>
              <a:t>epiduralnog</a:t>
            </a:r>
            <a:r>
              <a:rPr lang="en-GB" dirty="0"/>
              <a:t> </a:t>
            </a:r>
            <a:r>
              <a:rPr lang="en-GB" dirty="0" err="1"/>
              <a:t>porođajnog</a:t>
            </a:r>
            <a:r>
              <a:rPr lang="en-GB" dirty="0"/>
              <a:t> </a:t>
            </a:r>
            <a:r>
              <a:rPr lang="en-GB" dirty="0" err="1"/>
              <a:t>bloka</a:t>
            </a:r>
            <a:r>
              <a:rPr lang="en-GB" dirty="0"/>
              <a:t>, da je </a:t>
            </a:r>
            <a:r>
              <a:rPr lang="en-GB" dirty="0" err="1"/>
              <a:t>neophodan</a:t>
            </a:r>
            <a:r>
              <a:rPr lang="en-GB" dirty="0"/>
              <a:t> monitoring </a:t>
            </a:r>
            <a:r>
              <a:rPr lang="en-GB" dirty="0" err="1"/>
              <a:t>vitalnih</a:t>
            </a:r>
            <a:r>
              <a:rPr lang="en-GB" dirty="0"/>
              <a:t> </a:t>
            </a:r>
            <a:r>
              <a:rPr lang="en-GB" dirty="0" err="1"/>
              <a:t>funkcijama</a:t>
            </a:r>
            <a:r>
              <a:rPr lang="en-GB" dirty="0"/>
              <a:t> </a:t>
            </a:r>
            <a:r>
              <a:rPr lang="en-GB" dirty="0" err="1"/>
              <a:t>tokom</a:t>
            </a:r>
            <a:r>
              <a:rPr lang="en-GB" dirty="0"/>
              <a:t> </a:t>
            </a:r>
            <a:r>
              <a:rPr lang="en-GB" dirty="0" err="1"/>
              <a:t>trajanja</a:t>
            </a:r>
            <a:r>
              <a:rPr lang="en-GB" dirty="0"/>
              <a:t> </a:t>
            </a:r>
            <a:r>
              <a:rPr lang="en-GB" dirty="0" err="1"/>
              <a:t>porođaja</a:t>
            </a:r>
            <a:r>
              <a:rPr lang="en-GB" dirty="0"/>
              <a:t>, </a:t>
            </a:r>
            <a:r>
              <a:rPr lang="en-GB" dirty="0" err="1"/>
              <a:t>plasiranje</a:t>
            </a:r>
            <a:r>
              <a:rPr lang="en-GB" dirty="0"/>
              <a:t> </a:t>
            </a:r>
            <a:r>
              <a:rPr lang="en-GB" dirty="0" err="1"/>
              <a:t>venskog</a:t>
            </a:r>
            <a:r>
              <a:rPr lang="en-GB" dirty="0"/>
              <a:t> puta, </a:t>
            </a:r>
            <a:r>
              <a:rPr lang="en-GB" dirty="0" err="1"/>
              <a:t>položaj</a:t>
            </a:r>
            <a:r>
              <a:rPr lang="en-GB" dirty="0"/>
              <a:t> </a:t>
            </a:r>
            <a:r>
              <a:rPr lang="en-GB" dirty="0" err="1"/>
              <a:t>tokom</a:t>
            </a:r>
            <a:r>
              <a:rPr lang="en-GB" dirty="0"/>
              <a:t> </a:t>
            </a:r>
            <a:r>
              <a:rPr lang="en-GB" dirty="0" err="1"/>
              <a:t>izvođenja</a:t>
            </a:r>
            <a:r>
              <a:rPr lang="en-GB" dirty="0"/>
              <a:t> </a:t>
            </a:r>
            <a:r>
              <a:rPr lang="en-GB" dirty="0" err="1"/>
              <a:t>epiduralnog</a:t>
            </a:r>
            <a:r>
              <a:rPr lang="en-GB" dirty="0"/>
              <a:t> </a:t>
            </a:r>
            <a:r>
              <a:rPr lang="en-GB" dirty="0" err="1"/>
              <a:t>bloka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šta</a:t>
            </a:r>
            <a:r>
              <a:rPr lang="en-GB" dirty="0"/>
              <a:t> </a:t>
            </a:r>
            <a:r>
              <a:rPr lang="en-GB" dirty="0" err="1"/>
              <a:t>će</a:t>
            </a:r>
            <a:r>
              <a:rPr lang="en-GB" dirty="0"/>
              <a:t> </a:t>
            </a:r>
            <a:r>
              <a:rPr lang="en-GB" dirty="0" err="1"/>
              <a:t>osetiti</a:t>
            </a:r>
            <a:r>
              <a:rPr lang="en-GB" dirty="0"/>
              <a:t> </a:t>
            </a:r>
            <a:r>
              <a:rPr lang="en-GB" dirty="0" err="1"/>
              <a:t>tokom</a:t>
            </a:r>
            <a:r>
              <a:rPr lang="en-GB" dirty="0"/>
              <a:t> </a:t>
            </a:r>
            <a:r>
              <a:rPr lang="en-GB" dirty="0" err="1"/>
              <a:t>istog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posebnim</a:t>
            </a:r>
            <a:r>
              <a:rPr lang="en-GB" dirty="0"/>
              <a:t> </a:t>
            </a:r>
            <a:r>
              <a:rPr lang="en-GB" dirty="0" err="1"/>
              <a:t>akcentom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psihološku</a:t>
            </a:r>
            <a:r>
              <a:rPr lang="en-GB" dirty="0"/>
              <a:t> </a:t>
            </a:r>
            <a:r>
              <a:rPr lang="en-GB" dirty="0" err="1"/>
              <a:t>komponentu</a:t>
            </a:r>
            <a:r>
              <a:rPr lang="en-GB" dirty="0"/>
              <a:t> </a:t>
            </a:r>
            <a:r>
              <a:rPr lang="en-GB" dirty="0" err="1"/>
              <a:t>porođaja</a:t>
            </a:r>
            <a:r>
              <a:rPr lang="en-GB" dirty="0"/>
              <a:t> – </a:t>
            </a:r>
            <a:r>
              <a:rPr lang="en-GB" dirty="0" err="1"/>
              <a:t>strah</a:t>
            </a:r>
            <a:endParaRPr lang="sr-Latn-BA" dirty="0"/>
          </a:p>
          <a:p>
            <a:pPr algn="just"/>
            <a:r>
              <a:rPr lang="en-GB" dirty="0" err="1"/>
              <a:t>Svaka</a:t>
            </a:r>
            <a:r>
              <a:rPr lang="en-GB" dirty="0"/>
              <a:t> </a:t>
            </a:r>
            <a:r>
              <a:rPr lang="en-GB" dirty="0" err="1"/>
              <a:t>anesteziološka</a:t>
            </a:r>
            <a:r>
              <a:rPr lang="en-GB" dirty="0"/>
              <a:t> </a:t>
            </a:r>
            <a:r>
              <a:rPr lang="en-GB" dirty="0" err="1"/>
              <a:t>tehnika</a:t>
            </a:r>
            <a:r>
              <a:rPr lang="en-GB" dirty="0"/>
              <a:t> pa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epiduralni</a:t>
            </a:r>
            <a:r>
              <a:rPr lang="en-GB" dirty="0"/>
              <a:t> </a:t>
            </a:r>
            <a:r>
              <a:rPr lang="en-GB" dirty="0" err="1"/>
              <a:t>porođajni</a:t>
            </a:r>
            <a:r>
              <a:rPr lang="en-GB" dirty="0"/>
              <a:t> </a:t>
            </a:r>
            <a:r>
              <a:rPr lang="en-GB" dirty="0" err="1"/>
              <a:t>blok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sobom</a:t>
            </a:r>
            <a:r>
              <a:rPr lang="en-GB" dirty="0"/>
              <a:t> nose </a:t>
            </a:r>
            <a:r>
              <a:rPr lang="en-GB" dirty="0" err="1"/>
              <a:t>mogućnost</a:t>
            </a:r>
            <a:r>
              <a:rPr lang="en-GB" dirty="0"/>
              <a:t> </a:t>
            </a:r>
            <a:r>
              <a:rPr lang="en-GB" dirty="0" err="1"/>
              <a:t>određenih</a:t>
            </a:r>
            <a:r>
              <a:rPr lang="en-GB" dirty="0"/>
              <a:t> </a:t>
            </a:r>
            <a:r>
              <a:rPr lang="en-GB" dirty="0" err="1"/>
              <a:t>komplikacija</a:t>
            </a:r>
            <a:r>
              <a:rPr lang="en-GB" dirty="0"/>
              <a:t>: </a:t>
            </a:r>
            <a:r>
              <a:rPr lang="en-GB" dirty="0" err="1"/>
              <a:t>neuspeli</a:t>
            </a:r>
            <a:r>
              <a:rPr lang="en-GB" dirty="0"/>
              <a:t> </a:t>
            </a:r>
            <a:r>
              <a:rPr lang="en-GB" dirty="0" err="1"/>
              <a:t>epiduralni</a:t>
            </a:r>
            <a:r>
              <a:rPr lang="en-GB" dirty="0"/>
              <a:t> </a:t>
            </a:r>
            <a:r>
              <a:rPr lang="en-GB" dirty="0" err="1"/>
              <a:t>blok</a:t>
            </a:r>
            <a:r>
              <a:rPr lang="en-GB" dirty="0"/>
              <a:t> – </a:t>
            </a:r>
            <a:r>
              <a:rPr lang="en-GB" dirty="0" err="1"/>
              <a:t>nemogućnost</a:t>
            </a:r>
            <a:r>
              <a:rPr lang="en-GB" dirty="0"/>
              <a:t> </a:t>
            </a:r>
            <a:r>
              <a:rPr lang="en-GB" dirty="0" err="1"/>
              <a:t>punkcije</a:t>
            </a:r>
            <a:r>
              <a:rPr lang="en-GB" dirty="0"/>
              <a:t> </a:t>
            </a:r>
            <a:r>
              <a:rPr lang="en-GB" dirty="0" err="1"/>
              <a:t>zbog</a:t>
            </a:r>
            <a:r>
              <a:rPr lang="en-GB" dirty="0"/>
              <a:t> </a:t>
            </a:r>
            <a:r>
              <a:rPr lang="en-GB" dirty="0" err="1"/>
              <a:t>anatomije</a:t>
            </a:r>
            <a:r>
              <a:rPr lang="en-GB" dirty="0"/>
              <a:t> </a:t>
            </a:r>
            <a:r>
              <a:rPr lang="en-GB" dirty="0" err="1"/>
              <a:t>kičmenog</a:t>
            </a:r>
            <a:r>
              <a:rPr lang="en-GB" dirty="0"/>
              <a:t> </a:t>
            </a:r>
            <a:r>
              <a:rPr lang="en-GB" dirty="0" err="1"/>
              <a:t>stuba</a:t>
            </a:r>
            <a:r>
              <a:rPr lang="en-GB" dirty="0"/>
              <a:t>, </a:t>
            </a:r>
            <a:r>
              <a:rPr lang="en-GB" dirty="0" err="1"/>
              <a:t>migracija</a:t>
            </a:r>
            <a:r>
              <a:rPr lang="en-GB" dirty="0"/>
              <a:t> </a:t>
            </a:r>
            <a:r>
              <a:rPr lang="en-GB" dirty="0" err="1"/>
              <a:t>epiduralnog</a:t>
            </a:r>
            <a:r>
              <a:rPr lang="en-GB" dirty="0"/>
              <a:t> </a:t>
            </a:r>
            <a:r>
              <a:rPr lang="en-GB" dirty="0" err="1"/>
              <a:t>katetera</a:t>
            </a:r>
            <a:r>
              <a:rPr lang="en-GB" dirty="0"/>
              <a:t>, </a:t>
            </a:r>
            <a:r>
              <a:rPr lang="en-GB" dirty="0" err="1"/>
              <a:t>zadesna</a:t>
            </a:r>
            <a:r>
              <a:rPr lang="en-GB" dirty="0"/>
              <a:t> </a:t>
            </a:r>
            <a:r>
              <a:rPr lang="en-GB" dirty="0" err="1"/>
              <a:t>punkcija</a:t>
            </a:r>
            <a:r>
              <a:rPr lang="en-GB" dirty="0"/>
              <a:t> </a:t>
            </a:r>
            <a:r>
              <a:rPr lang="en-GB" dirty="0" err="1"/>
              <a:t>tvrde</a:t>
            </a:r>
            <a:r>
              <a:rPr lang="en-GB" dirty="0"/>
              <a:t> </a:t>
            </a:r>
            <a:r>
              <a:rPr lang="en-GB" dirty="0" err="1"/>
              <a:t>moždanice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posledična</a:t>
            </a:r>
            <a:r>
              <a:rPr lang="en-GB" dirty="0"/>
              <a:t> </a:t>
            </a:r>
            <a:r>
              <a:rPr lang="en-GB" dirty="0" err="1"/>
              <a:t>postspinalna</a:t>
            </a:r>
            <a:r>
              <a:rPr lang="en-GB" dirty="0"/>
              <a:t> </a:t>
            </a:r>
            <a:r>
              <a:rPr lang="en-GB" dirty="0" err="1"/>
              <a:t>glavobolja</a:t>
            </a:r>
            <a:r>
              <a:rPr lang="en-GB" dirty="0"/>
              <a:t>, </a:t>
            </a:r>
            <a:r>
              <a:rPr lang="en-GB" dirty="0" err="1"/>
              <a:t>epiduralni</a:t>
            </a:r>
            <a:r>
              <a:rPr lang="en-GB" dirty="0"/>
              <a:t> </a:t>
            </a:r>
            <a:r>
              <a:rPr lang="en-GB" dirty="0" err="1"/>
              <a:t>hematom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absce</a:t>
            </a:r>
            <a:r>
              <a:rPr lang="en-GB" dirty="0"/>
              <a:t>, </a:t>
            </a:r>
            <a:r>
              <a:rPr lang="en-GB" dirty="0" err="1"/>
              <a:t>prolazno</a:t>
            </a:r>
            <a:r>
              <a:rPr lang="en-GB" dirty="0"/>
              <a:t> </a:t>
            </a:r>
            <a:r>
              <a:rPr lang="en-GB" dirty="0" err="1"/>
              <a:t>neurološko</a:t>
            </a:r>
            <a:r>
              <a:rPr lang="en-GB" dirty="0"/>
              <a:t> </a:t>
            </a:r>
            <a:r>
              <a:rPr lang="en-GB" dirty="0" err="1"/>
              <a:t>oštećenje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bol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mestu</a:t>
            </a:r>
            <a:r>
              <a:rPr lang="en-GB" dirty="0"/>
              <a:t> </a:t>
            </a:r>
            <a:r>
              <a:rPr lang="en-GB" dirty="0" err="1"/>
              <a:t>punkcije</a:t>
            </a:r>
            <a:r>
              <a:rPr lang="en-GB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2862</Words>
  <Application>Microsoft Office PowerPoint</Application>
  <PresentationFormat>Widescreen</PresentationFormat>
  <Paragraphs>146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Tahoma</vt:lpstr>
      <vt:lpstr>Times New Roman</vt:lpstr>
      <vt:lpstr>Office Theme</vt:lpstr>
      <vt:lpstr>PowerPoint Presentation</vt:lpstr>
      <vt:lpstr>EPIDURALNI BLOK ...</vt:lpstr>
      <vt:lpstr>RAZLIKA SPINALNOG I EPIDURALNOG BLOKA ....</vt:lpstr>
      <vt:lpstr>EPIDURALNI BLOK ...</vt:lpstr>
      <vt:lpstr>EPIDURALNI BLOK ...</vt:lpstr>
      <vt:lpstr>EPIDURALNI BLOK ...</vt:lpstr>
      <vt:lpstr>PRIMENA EPIDURALNOG BLOKA U AKUŠERSTVU</vt:lpstr>
      <vt:lpstr>PRIMENA EPIDURALNOG BLOKA U AKUŠERSTVU</vt:lpstr>
      <vt:lpstr>PRIMENA EPIDURALNOG BLOKA U AKUŠERSTVU</vt:lpstr>
      <vt:lpstr>PowerPoint Presentation</vt:lpstr>
      <vt:lpstr>PRIMENA EPIDURALNOG BLOKA U AKUŠERSTVU</vt:lpstr>
      <vt:lpstr>PRIMENA EPIDURALNOG BLOKA U AKUŠERSTVU</vt:lpstr>
      <vt:lpstr>PRIMENA EPIDURALNOG BLOKA U AKUŠERSTVU</vt:lpstr>
      <vt:lpstr>PRIMENA EPIDURALNOG BLOKA U AKUŠERSTVU</vt:lpstr>
      <vt:lpstr>PRIMENA EPIDURALNOG BLOKA U AKUŠERSTVU</vt:lpstr>
      <vt:lpstr>PowerPoint Presentation</vt:lpstr>
      <vt:lpstr>PRIMENA EPIDURALNOG BLOKA U AKUŠERSTVU</vt:lpstr>
      <vt:lpstr>PRIMENA EPIDURALNOG BLOKA U AKUŠERSTVU</vt:lpstr>
      <vt:lpstr>PRIMENA EPIDURALNOG BLOKA U AKUŠERSTVU</vt:lpstr>
      <vt:lpstr>PRIMENA EPIDURALNOG BLOKA U AKUŠERSTVU</vt:lpstr>
      <vt:lpstr>PowerPoint Presentation</vt:lpstr>
      <vt:lpstr>PRIMENA EPIDURALNOG BLOKA U AKUŠERSTVU</vt:lpstr>
      <vt:lpstr>PRIMENA EPIDURALNOG BLOKA U AKUŠERSTVU</vt:lpstr>
      <vt:lpstr>KONVERZIJA EPIDURALNE ANALGEZIJE ZA POROĐAJ U EPIDURALNU ANESTEZIJU ZA CARSKI REZ</vt:lpstr>
      <vt:lpstr>KONVERZIJA EPIDURALNE ANALGEZIJE ZA POROĐAJ U EPIDURALNU ANESTEZIJU ZA CARSKI REZ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PRIMENA EPIDURALNOG  BLOKA U AKUŠERSTVU</dc:title>
  <dc:creator>Tijana Smiljanic</dc:creator>
  <cp:lastModifiedBy>korisnik</cp:lastModifiedBy>
  <cp:revision>12</cp:revision>
  <dcterms:created xsi:type="dcterms:W3CDTF">2021-09-29T20:41:00Z</dcterms:created>
  <dcterms:modified xsi:type="dcterms:W3CDTF">2023-08-22T11:39:23Z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812261D963B242DD95AC8D1A630D4D60</vt:lpwstr>
  </property>
  <property fmtid="{D5CDD505-2E9C-101B-9397-08002B2CF9AE}" pid="3" name="KSOProductBuildVer">
    <vt:lpwstr>1033-11.2.0.10323</vt:lpwstr>
  </property>
</Properties>
</file>