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88" r:id="rId8"/>
    <p:sldId id="266" r:id="rId9"/>
    <p:sldId id="289" r:id="rId10"/>
    <p:sldId id="264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1" r:id="rId29"/>
    <p:sldId id="285" r:id="rId30"/>
    <p:sldId id="292" r:id="rId31"/>
    <p:sldId id="286" r:id="rId32"/>
    <p:sldId id="290" r:id="rId33"/>
    <p:sldId id="293" r:id="rId34"/>
    <p:sldId id="29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FFBBB0-F196-4F56-8620-517723A34EFB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D4C03B-9CA2-485C-B51D-360D3ED701AE}">
      <dgm:prSet phldrT="[Text]" custT="1"/>
      <dgm:spPr/>
      <dgm:t>
        <a:bodyPr/>
        <a:lstStyle/>
        <a:p>
          <a:r>
            <a:rPr lang="sr-Latn-RS" sz="2100" dirty="0"/>
            <a:t>    </a:t>
          </a:r>
          <a:r>
            <a:rPr lang="sr-Latn-RS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Prohodnost disajnog puta</a:t>
          </a:r>
          <a:endParaRPr lang="en-US" sz="2000" b="1" i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C440A3-F491-45C6-85CB-E13C989B07A8}" type="parTrans" cxnId="{401F16CF-1AD1-4895-8269-6BC4727C4EE2}">
      <dgm:prSet/>
      <dgm:spPr/>
      <dgm:t>
        <a:bodyPr/>
        <a:lstStyle/>
        <a:p>
          <a:endParaRPr lang="en-US"/>
        </a:p>
      </dgm:t>
    </dgm:pt>
    <dgm:pt modelId="{9FF1DDE7-844D-4E66-A90B-B5CEBCBFF755}" type="sibTrans" cxnId="{401F16CF-1AD1-4895-8269-6BC4727C4EE2}">
      <dgm:prSet/>
      <dgm:spPr/>
      <dgm:t>
        <a:bodyPr/>
        <a:lstStyle/>
        <a:p>
          <a:endParaRPr lang="en-US"/>
        </a:p>
      </dgm:t>
    </dgm:pt>
    <dgm:pt modelId="{65C3C80A-CD5F-4802-A29C-5316EB89209A}">
      <dgm:prSet phldrT="[Text]" custT="1"/>
      <dgm:spPr/>
      <dgm:t>
        <a:bodyPr/>
        <a:lstStyle/>
        <a:p>
          <a:r>
            <a:rPr lang="sr-Latn-RS" sz="2100" b="1" i="1" dirty="0">
              <a:solidFill>
                <a:srgbClr val="002060"/>
              </a:solidFill>
              <a:effectLst/>
            </a:rPr>
            <a:t>   </a:t>
          </a:r>
          <a:r>
            <a:rPr lang="sr-Latn-RS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Stabilizacija vratne kičme</a:t>
          </a:r>
          <a:endParaRPr lang="en-US" sz="2000" b="1" i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2BC329-69DF-4A1F-A536-CE98C4EB06DB}" type="parTrans" cxnId="{6BA777BF-95CB-4707-AAE4-7BA00D182C2C}">
      <dgm:prSet/>
      <dgm:spPr/>
      <dgm:t>
        <a:bodyPr/>
        <a:lstStyle/>
        <a:p>
          <a:endParaRPr lang="en-US"/>
        </a:p>
      </dgm:t>
    </dgm:pt>
    <dgm:pt modelId="{604552F5-A619-4E33-BD82-3175EE695C0F}" type="sibTrans" cxnId="{6BA777BF-95CB-4707-AAE4-7BA00D182C2C}">
      <dgm:prSet/>
      <dgm:spPr/>
      <dgm:t>
        <a:bodyPr/>
        <a:lstStyle/>
        <a:p>
          <a:endParaRPr lang="en-US"/>
        </a:p>
      </dgm:t>
    </dgm:pt>
    <dgm:pt modelId="{FCA88812-1ABB-4F34-BD38-96FBA8EF1BDE}">
      <dgm:prSet phldrT="[Text]"/>
      <dgm:spPr/>
      <dgm:t>
        <a:bodyPr/>
        <a:lstStyle/>
        <a:p>
          <a:r>
            <a:rPr lang="sr-Latn-R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Intubacija</a:t>
          </a:r>
          <a:endParaRPr lang="en-US" b="1" i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3EB6D6-6EDE-4B66-9270-22463A78770E}" type="parTrans" cxnId="{A8C15C57-0104-4E38-8560-D0E6CA356B7C}">
      <dgm:prSet/>
      <dgm:spPr/>
      <dgm:t>
        <a:bodyPr/>
        <a:lstStyle/>
        <a:p>
          <a:endParaRPr lang="en-US"/>
        </a:p>
      </dgm:t>
    </dgm:pt>
    <dgm:pt modelId="{809F7F5E-CE83-419F-A0A8-9402C21E071C}" type="sibTrans" cxnId="{A8C15C57-0104-4E38-8560-D0E6CA356B7C}">
      <dgm:prSet/>
      <dgm:spPr/>
      <dgm:t>
        <a:bodyPr/>
        <a:lstStyle/>
        <a:p>
          <a:endParaRPr lang="en-US"/>
        </a:p>
      </dgm:t>
    </dgm:pt>
    <dgm:pt modelId="{50C63F09-4FF8-4BA8-92D7-8C6C6038463C}">
      <dgm:prSet phldrT="[Text]"/>
      <dgm:spPr/>
      <dgm:t>
        <a:bodyPr/>
        <a:lstStyle/>
        <a:p>
          <a:r>
            <a:rPr lang="sr-Latn-R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</a:t>
          </a:r>
          <a:r>
            <a: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sr-Latn-R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rikotireidektomija</a:t>
          </a:r>
          <a:endParaRPr lang="en-US" b="1" i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13E6E1-145F-428E-9F97-688AD6A104D4}" type="parTrans" cxnId="{5B72870B-E13E-4953-AFC9-CA915B1302B1}">
      <dgm:prSet/>
      <dgm:spPr/>
      <dgm:t>
        <a:bodyPr/>
        <a:lstStyle/>
        <a:p>
          <a:endParaRPr lang="en-US"/>
        </a:p>
      </dgm:t>
    </dgm:pt>
    <dgm:pt modelId="{089E63F8-846E-4266-91F8-0407A8193C43}" type="sibTrans" cxnId="{5B72870B-E13E-4953-AFC9-CA915B1302B1}">
      <dgm:prSet/>
      <dgm:spPr/>
      <dgm:t>
        <a:bodyPr/>
        <a:lstStyle/>
        <a:p>
          <a:endParaRPr lang="en-US"/>
        </a:p>
      </dgm:t>
    </dgm:pt>
    <dgm:pt modelId="{45B7B8E5-7296-4CB5-A5B7-ACCB24A204AD}">
      <dgm:prSet phldrT="[Text]"/>
      <dgm:spPr/>
      <dgm:t>
        <a:bodyPr/>
        <a:lstStyle/>
        <a:p>
          <a:r>
            <a:rPr lang="sr-Latn-R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</a:t>
          </a:r>
          <a:r>
            <a: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sr-Latn-R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raheotomija</a:t>
          </a:r>
          <a:endParaRPr lang="en-US" b="1" i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8DAF2C-27D3-4B6A-A751-569E7E3E5D7B}" type="parTrans" cxnId="{728FB9E4-1F12-4416-9A22-A43107C6F0C7}">
      <dgm:prSet/>
      <dgm:spPr/>
      <dgm:t>
        <a:bodyPr/>
        <a:lstStyle/>
        <a:p>
          <a:endParaRPr lang="en-US"/>
        </a:p>
      </dgm:t>
    </dgm:pt>
    <dgm:pt modelId="{AB2A605F-8308-4DC5-8625-4677EFC06B98}" type="sibTrans" cxnId="{728FB9E4-1F12-4416-9A22-A43107C6F0C7}">
      <dgm:prSet/>
      <dgm:spPr/>
      <dgm:t>
        <a:bodyPr/>
        <a:lstStyle/>
        <a:p>
          <a:endParaRPr lang="en-US"/>
        </a:p>
      </dgm:t>
    </dgm:pt>
    <dgm:pt modelId="{3E70F1D0-35A2-40AD-AC50-C52EA0FFC8AB}">
      <dgm:prSet phldrT="[Text]"/>
      <dgm:spPr/>
      <dgm:t>
        <a:bodyPr/>
        <a:lstStyle/>
        <a:p>
          <a:r>
            <a:rPr lang="sr-Latn-R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Obezbeđivanje disajnog puta </a:t>
          </a:r>
          <a:endParaRPr lang="en-US" b="1" i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FB5EB4-B458-4833-86C1-10B73CCB6140}" type="sibTrans" cxnId="{44CA2FF8-1525-45A6-B411-77124563B2FD}">
      <dgm:prSet/>
      <dgm:spPr/>
      <dgm:t>
        <a:bodyPr/>
        <a:lstStyle/>
        <a:p>
          <a:endParaRPr lang="en-US"/>
        </a:p>
      </dgm:t>
    </dgm:pt>
    <dgm:pt modelId="{106F4F2C-F671-4412-AB47-3183737C0E97}" type="parTrans" cxnId="{44CA2FF8-1525-45A6-B411-77124563B2FD}">
      <dgm:prSet/>
      <dgm:spPr/>
      <dgm:t>
        <a:bodyPr/>
        <a:lstStyle/>
        <a:p>
          <a:endParaRPr lang="en-US"/>
        </a:p>
      </dgm:t>
    </dgm:pt>
    <dgm:pt modelId="{CA0336E8-6188-47E1-B9B2-1665F06A8F75}" type="pres">
      <dgm:prSet presAssocID="{43FFBBB0-F196-4F56-8620-517723A34EFB}" presName="linear" presStyleCnt="0">
        <dgm:presLayoutVars>
          <dgm:dir/>
          <dgm:resizeHandles val="exact"/>
        </dgm:presLayoutVars>
      </dgm:prSet>
      <dgm:spPr/>
    </dgm:pt>
    <dgm:pt modelId="{EB57C792-969E-480B-9A5F-6C0D09F768BD}" type="pres">
      <dgm:prSet presAssocID="{48D4C03B-9CA2-485C-B51D-360D3ED701AE}" presName="comp" presStyleCnt="0"/>
      <dgm:spPr/>
    </dgm:pt>
    <dgm:pt modelId="{6E0D11CB-2B94-4A99-BF57-3F179C4F3C81}" type="pres">
      <dgm:prSet presAssocID="{48D4C03B-9CA2-485C-B51D-360D3ED701AE}" presName="box" presStyleLbl="node1" presStyleIdx="0" presStyleCnt="3" custLinFactX="-6989" custLinFactNeighborX="-100000" custLinFactNeighborY="-22001"/>
      <dgm:spPr/>
    </dgm:pt>
    <dgm:pt modelId="{0B19512F-9D55-4EAE-937A-1BF596C78E8A}" type="pres">
      <dgm:prSet presAssocID="{48D4C03B-9CA2-485C-B51D-360D3ED701AE}" presName="img" presStyleLbl="fgImgPlace1" presStyleIdx="0" presStyleCnt="3" custScaleX="130675" custScaleY="125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883CB88-6145-41EC-8CAA-72ED18084B4B}" type="pres">
      <dgm:prSet presAssocID="{48D4C03B-9CA2-485C-B51D-360D3ED701AE}" presName="text" presStyleLbl="node1" presStyleIdx="0" presStyleCnt="3">
        <dgm:presLayoutVars>
          <dgm:bulletEnabled val="1"/>
        </dgm:presLayoutVars>
      </dgm:prSet>
      <dgm:spPr/>
    </dgm:pt>
    <dgm:pt modelId="{41F8E72F-DC24-4A50-AB1A-2BA94E5488EC}" type="pres">
      <dgm:prSet presAssocID="{9FF1DDE7-844D-4E66-A90B-B5CEBCBFF755}" presName="spacer" presStyleCnt="0"/>
      <dgm:spPr/>
    </dgm:pt>
    <dgm:pt modelId="{EA9A6042-41E0-4849-9832-C20A6A9462CF}" type="pres">
      <dgm:prSet presAssocID="{65C3C80A-CD5F-4802-A29C-5316EB89209A}" presName="comp" presStyleCnt="0"/>
      <dgm:spPr/>
    </dgm:pt>
    <dgm:pt modelId="{B9D41F73-87FE-4183-B702-DEACA9DD7FCD}" type="pres">
      <dgm:prSet presAssocID="{65C3C80A-CD5F-4802-A29C-5316EB89209A}" presName="box" presStyleLbl="node1" presStyleIdx="1" presStyleCnt="3"/>
      <dgm:spPr/>
    </dgm:pt>
    <dgm:pt modelId="{11173FA3-F1DF-405B-9B3F-11F3F57DC2AA}" type="pres">
      <dgm:prSet presAssocID="{65C3C80A-CD5F-4802-A29C-5316EB89209A}" presName="img" presStyleLbl="fgImgPlace1" presStyleIdx="1" presStyleCnt="3" custScaleX="122394" custScaleY="12499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0EBAADB-82FB-438E-B758-53C5DB01DC35}" type="pres">
      <dgm:prSet presAssocID="{65C3C80A-CD5F-4802-A29C-5316EB89209A}" presName="text" presStyleLbl="node1" presStyleIdx="1" presStyleCnt="3">
        <dgm:presLayoutVars>
          <dgm:bulletEnabled val="1"/>
        </dgm:presLayoutVars>
      </dgm:prSet>
      <dgm:spPr/>
    </dgm:pt>
    <dgm:pt modelId="{CD8E9CF5-3D9F-492E-8D88-5960BC71EED6}" type="pres">
      <dgm:prSet presAssocID="{604552F5-A619-4E33-BD82-3175EE695C0F}" presName="spacer" presStyleCnt="0"/>
      <dgm:spPr/>
    </dgm:pt>
    <dgm:pt modelId="{EBFB01D1-F5C0-4A35-B88E-462F7AC43AEC}" type="pres">
      <dgm:prSet presAssocID="{3E70F1D0-35A2-40AD-AC50-C52EA0FFC8AB}" presName="comp" presStyleCnt="0"/>
      <dgm:spPr/>
    </dgm:pt>
    <dgm:pt modelId="{3B4CBB40-A809-4FB7-9DC5-A5EE49A7A060}" type="pres">
      <dgm:prSet presAssocID="{3E70F1D0-35A2-40AD-AC50-C52EA0FFC8AB}" presName="box" presStyleLbl="node1" presStyleIdx="2" presStyleCnt="3"/>
      <dgm:spPr/>
    </dgm:pt>
    <dgm:pt modelId="{BAE1CA85-65EC-4641-8539-2AB5D09C6D46}" type="pres">
      <dgm:prSet presAssocID="{3E70F1D0-35A2-40AD-AC50-C52EA0FFC8AB}" presName="img" presStyleLbl="fgImgPlace1" presStyleIdx="2" presStyleCnt="3" custScaleX="115191" custScaleY="11749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C4D6687-867C-4577-9630-F450175BA33D}" type="pres">
      <dgm:prSet presAssocID="{3E70F1D0-35A2-40AD-AC50-C52EA0FFC8AB}" presName="text" presStyleLbl="node1" presStyleIdx="2" presStyleCnt="3">
        <dgm:presLayoutVars>
          <dgm:bulletEnabled val="1"/>
        </dgm:presLayoutVars>
      </dgm:prSet>
      <dgm:spPr/>
    </dgm:pt>
  </dgm:ptLst>
  <dgm:cxnLst>
    <dgm:cxn modelId="{5B72870B-E13E-4953-AFC9-CA915B1302B1}" srcId="{3E70F1D0-35A2-40AD-AC50-C52EA0FFC8AB}" destId="{50C63F09-4FF8-4BA8-92D7-8C6C6038463C}" srcOrd="1" destOrd="0" parTransId="{3713E6E1-145F-428E-9F97-688AD6A104D4}" sibTransId="{089E63F8-846E-4266-91F8-0407A8193C43}"/>
    <dgm:cxn modelId="{1E8F483C-01CD-47CB-95BA-2846ACF0D98C}" type="presOf" srcId="{FCA88812-1ABB-4F34-BD38-96FBA8EF1BDE}" destId="{4C4D6687-867C-4577-9630-F450175BA33D}" srcOrd="1" destOrd="1" presId="urn:microsoft.com/office/officeart/2005/8/layout/vList4#1"/>
    <dgm:cxn modelId="{AE62B13D-5E61-4B7F-8B6E-72269DC91085}" type="presOf" srcId="{FCA88812-1ABB-4F34-BD38-96FBA8EF1BDE}" destId="{3B4CBB40-A809-4FB7-9DC5-A5EE49A7A060}" srcOrd="0" destOrd="1" presId="urn:microsoft.com/office/officeart/2005/8/layout/vList4#1"/>
    <dgm:cxn modelId="{C288F03F-6CEF-430C-A829-6BD380BB5E91}" type="presOf" srcId="{50C63F09-4FF8-4BA8-92D7-8C6C6038463C}" destId="{3B4CBB40-A809-4FB7-9DC5-A5EE49A7A060}" srcOrd="0" destOrd="2" presId="urn:microsoft.com/office/officeart/2005/8/layout/vList4#1"/>
    <dgm:cxn modelId="{8E14D872-1215-45DA-B4BB-304B5184070B}" type="presOf" srcId="{65C3C80A-CD5F-4802-A29C-5316EB89209A}" destId="{B0EBAADB-82FB-438E-B758-53C5DB01DC35}" srcOrd="1" destOrd="0" presId="urn:microsoft.com/office/officeart/2005/8/layout/vList4#1"/>
    <dgm:cxn modelId="{C886CD73-0C7A-4BC7-B511-E66E9CB1C58C}" type="presOf" srcId="{65C3C80A-CD5F-4802-A29C-5316EB89209A}" destId="{B9D41F73-87FE-4183-B702-DEACA9DD7FCD}" srcOrd="0" destOrd="0" presId="urn:microsoft.com/office/officeart/2005/8/layout/vList4#1"/>
    <dgm:cxn modelId="{A8C15C57-0104-4E38-8560-D0E6CA356B7C}" srcId="{3E70F1D0-35A2-40AD-AC50-C52EA0FFC8AB}" destId="{FCA88812-1ABB-4F34-BD38-96FBA8EF1BDE}" srcOrd="0" destOrd="0" parTransId="{9F3EB6D6-6EDE-4B66-9270-22463A78770E}" sibTransId="{809F7F5E-CE83-419F-A0A8-9402C21E071C}"/>
    <dgm:cxn modelId="{9F73127C-80FD-481D-8376-83552223D533}" type="presOf" srcId="{50C63F09-4FF8-4BA8-92D7-8C6C6038463C}" destId="{4C4D6687-867C-4577-9630-F450175BA33D}" srcOrd="1" destOrd="2" presId="urn:microsoft.com/office/officeart/2005/8/layout/vList4#1"/>
    <dgm:cxn modelId="{43287198-EA55-4F00-B44E-4D52C74432F7}" type="presOf" srcId="{45B7B8E5-7296-4CB5-A5B7-ACCB24A204AD}" destId="{4C4D6687-867C-4577-9630-F450175BA33D}" srcOrd="1" destOrd="3" presId="urn:microsoft.com/office/officeart/2005/8/layout/vList4#1"/>
    <dgm:cxn modelId="{6BA777BF-95CB-4707-AAE4-7BA00D182C2C}" srcId="{43FFBBB0-F196-4F56-8620-517723A34EFB}" destId="{65C3C80A-CD5F-4802-A29C-5316EB89209A}" srcOrd="1" destOrd="0" parTransId="{9D2BC329-69DF-4A1F-A536-CE98C4EB06DB}" sibTransId="{604552F5-A619-4E33-BD82-3175EE695C0F}"/>
    <dgm:cxn modelId="{E550E5C6-4158-4D2E-A330-9962D9A03472}" type="presOf" srcId="{3E70F1D0-35A2-40AD-AC50-C52EA0FFC8AB}" destId="{4C4D6687-867C-4577-9630-F450175BA33D}" srcOrd="1" destOrd="0" presId="urn:microsoft.com/office/officeart/2005/8/layout/vList4#1"/>
    <dgm:cxn modelId="{401F16CF-1AD1-4895-8269-6BC4727C4EE2}" srcId="{43FFBBB0-F196-4F56-8620-517723A34EFB}" destId="{48D4C03B-9CA2-485C-B51D-360D3ED701AE}" srcOrd="0" destOrd="0" parTransId="{0CC440A3-F491-45C6-85CB-E13C989B07A8}" sibTransId="{9FF1DDE7-844D-4E66-A90B-B5CEBCBFF755}"/>
    <dgm:cxn modelId="{3A4B07D2-707A-4C4D-9630-2798346B1FBA}" type="presOf" srcId="{45B7B8E5-7296-4CB5-A5B7-ACCB24A204AD}" destId="{3B4CBB40-A809-4FB7-9DC5-A5EE49A7A060}" srcOrd="0" destOrd="3" presId="urn:microsoft.com/office/officeart/2005/8/layout/vList4#1"/>
    <dgm:cxn modelId="{A19E02D9-CB9B-4F46-AF2D-C09E4415EAA1}" type="presOf" srcId="{48D4C03B-9CA2-485C-B51D-360D3ED701AE}" destId="{D883CB88-6145-41EC-8CAA-72ED18084B4B}" srcOrd="1" destOrd="0" presId="urn:microsoft.com/office/officeart/2005/8/layout/vList4#1"/>
    <dgm:cxn modelId="{1184EBDC-1878-4C1F-A255-D4B6C68C57D2}" type="presOf" srcId="{48D4C03B-9CA2-485C-B51D-360D3ED701AE}" destId="{6E0D11CB-2B94-4A99-BF57-3F179C4F3C81}" srcOrd="0" destOrd="0" presId="urn:microsoft.com/office/officeart/2005/8/layout/vList4#1"/>
    <dgm:cxn modelId="{4E0F53E0-6F29-4F48-A09F-FEF56AE111FF}" type="presOf" srcId="{43FFBBB0-F196-4F56-8620-517723A34EFB}" destId="{CA0336E8-6188-47E1-B9B2-1665F06A8F75}" srcOrd="0" destOrd="0" presId="urn:microsoft.com/office/officeart/2005/8/layout/vList4#1"/>
    <dgm:cxn modelId="{728FB9E4-1F12-4416-9A22-A43107C6F0C7}" srcId="{3E70F1D0-35A2-40AD-AC50-C52EA0FFC8AB}" destId="{45B7B8E5-7296-4CB5-A5B7-ACCB24A204AD}" srcOrd="2" destOrd="0" parTransId="{EA8DAF2C-27D3-4B6A-A751-569E7E3E5D7B}" sibTransId="{AB2A605F-8308-4DC5-8625-4677EFC06B98}"/>
    <dgm:cxn modelId="{14FB6DEF-9D04-435D-8132-20DD3874E3F4}" type="presOf" srcId="{3E70F1D0-35A2-40AD-AC50-C52EA0FFC8AB}" destId="{3B4CBB40-A809-4FB7-9DC5-A5EE49A7A060}" srcOrd="0" destOrd="0" presId="urn:microsoft.com/office/officeart/2005/8/layout/vList4#1"/>
    <dgm:cxn modelId="{44CA2FF8-1525-45A6-B411-77124563B2FD}" srcId="{43FFBBB0-F196-4F56-8620-517723A34EFB}" destId="{3E70F1D0-35A2-40AD-AC50-C52EA0FFC8AB}" srcOrd="2" destOrd="0" parTransId="{106F4F2C-F671-4412-AB47-3183737C0E97}" sibTransId="{A0FB5EB4-B458-4833-86C1-10B73CCB6140}"/>
    <dgm:cxn modelId="{D147B23B-8C2E-4E1C-AAFE-137AC1E413A0}" type="presParOf" srcId="{CA0336E8-6188-47E1-B9B2-1665F06A8F75}" destId="{EB57C792-969E-480B-9A5F-6C0D09F768BD}" srcOrd="0" destOrd="0" presId="urn:microsoft.com/office/officeart/2005/8/layout/vList4#1"/>
    <dgm:cxn modelId="{4D28CD85-7718-45BC-8B46-95D0A0EABC11}" type="presParOf" srcId="{EB57C792-969E-480B-9A5F-6C0D09F768BD}" destId="{6E0D11CB-2B94-4A99-BF57-3F179C4F3C81}" srcOrd="0" destOrd="0" presId="urn:microsoft.com/office/officeart/2005/8/layout/vList4#1"/>
    <dgm:cxn modelId="{6E437C0C-DEA4-45E8-89F0-34C94B2F9351}" type="presParOf" srcId="{EB57C792-969E-480B-9A5F-6C0D09F768BD}" destId="{0B19512F-9D55-4EAE-937A-1BF596C78E8A}" srcOrd="1" destOrd="0" presId="urn:microsoft.com/office/officeart/2005/8/layout/vList4#1"/>
    <dgm:cxn modelId="{062E2CC0-CE56-4B23-A2D7-B957315A1731}" type="presParOf" srcId="{EB57C792-969E-480B-9A5F-6C0D09F768BD}" destId="{D883CB88-6145-41EC-8CAA-72ED18084B4B}" srcOrd="2" destOrd="0" presId="urn:microsoft.com/office/officeart/2005/8/layout/vList4#1"/>
    <dgm:cxn modelId="{52E415EE-FC44-4398-91F7-1269D8FFECED}" type="presParOf" srcId="{CA0336E8-6188-47E1-B9B2-1665F06A8F75}" destId="{41F8E72F-DC24-4A50-AB1A-2BA94E5488EC}" srcOrd="1" destOrd="0" presId="urn:microsoft.com/office/officeart/2005/8/layout/vList4#1"/>
    <dgm:cxn modelId="{CEE7B3E5-F83A-49AA-B067-D0D93279519B}" type="presParOf" srcId="{CA0336E8-6188-47E1-B9B2-1665F06A8F75}" destId="{EA9A6042-41E0-4849-9832-C20A6A9462CF}" srcOrd="2" destOrd="0" presId="urn:microsoft.com/office/officeart/2005/8/layout/vList4#1"/>
    <dgm:cxn modelId="{76E8BE50-E291-4591-8F91-0BCB885E9A49}" type="presParOf" srcId="{EA9A6042-41E0-4849-9832-C20A6A9462CF}" destId="{B9D41F73-87FE-4183-B702-DEACA9DD7FCD}" srcOrd="0" destOrd="0" presId="urn:microsoft.com/office/officeart/2005/8/layout/vList4#1"/>
    <dgm:cxn modelId="{165D8963-65C8-4E79-AA3D-AD05B128D0D9}" type="presParOf" srcId="{EA9A6042-41E0-4849-9832-C20A6A9462CF}" destId="{11173FA3-F1DF-405B-9B3F-11F3F57DC2AA}" srcOrd="1" destOrd="0" presId="urn:microsoft.com/office/officeart/2005/8/layout/vList4#1"/>
    <dgm:cxn modelId="{41100B3A-750E-41D1-B689-69641212378F}" type="presParOf" srcId="{EA9A6042-41E0-4849-9832-C20A6A9462CF}" destId="{B0EBAADB-82FB-438E-B758-53C5DB01DC35}" srcOrd="2" destOrd="0" presId="urn:microsoft.com/office/officeart/2005/8/layout/vList4#1"/>
    <dgm:cxn modelId="{50BB3882-FFC3-4223-977F-F5CAFD3BDCC3}" type="presParOf" srcId="{CA0336E8-6188-47E1-B9B2-1665F06A8F75}" destId="{CD8E9CF5-3D9F-492E-8D88-5960BC71EED6}" srcOrd="3" destOrd="0" presId="urn:microsoft.com/office/officeart/2005/8/layout/vList4#1"/>
    <dgm:cxn modelId="{7FA7C1F3-0ABA-4A20-A8AB-79D23A28AE0B}" type="presParOf" srcId="{CA0336E8-6188-47E1-B9B2-1665F06A8F75}" destId="{EBFB01D1-F5C0-4A35-B88E-462F7AC43AEC}" srcOrd="4" destOrd="0" presId="urn:microsoft.com/office/officeart/2005/8/layout/vList4#1"/>
    <dgm:cxn modelId="{B15DF5B7-A50A-4F60-A793-211E0D3A235F}" type="presParOf" srcId="{EBFB01D1-F5C0-4A35-B88E-462F7AC43AEC}" destId="{3B4CBB40-A809-4FB7-9DC5-A5EE49A7A060}" srcOrd="0" destOrd="0" presId="urn:microsoft.com/office/officeart/2005/8/layout/vList4#1"/>
    <dgm:cxn modelId="{7024858F-238A-4B2C-9330-DF9D51A89446}" type="presParOf" srcId="{EBFB01D1-F5C0-4A35-B88E-462F7AC43AEC}" destId="{BAE1CA85-65EC-4641-8539-2AB5D09C6D46}" srcOrd="1" destOrd="0" presId="urn:microsoft.com/office/officeart/2005/8/layout/vList4#1"/>
    <dgm:cxn modelId="{97EF4CD3-72B8-477A-A49C-564BBDDC558D}" type="presParOf" srcId="{EBFB01D1-F5C0-4A35-B88E-462F7AC43AEC}" destId="{4C4D6687-867C-4577-9630-F450175BA33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D11CB-2B94-4A99-BF57-3F179C4F3C81}">
      <dsp:nvSpPr>
        <dsp:cNvPr id="0" name=""/>
        <dsp:cNvSpPr/>
      </dsp:nvSpPr>
      <dsp:spPr>
        <a:xfrm>
          <a:off x="0" y="0"/>
          <a:ext cx="5143536" cy="1428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100" kern="1200" dirty="0"/>
            <a:t>    </a:t>
          </a:r>
          <a:r>
            <a:rPr lang="sr-Latn-RS" sz="2000" b="1" i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Prohodnost disajnog puta</a:t>
          </a:r>
          <a:endParaRPr lang="en-US" sz="2000" b="1" i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71582" y="0"/>
        <a:ext cx="3971953" cy="1428750"/>
      </dsp:txXfrm>
    </dsp:sp>
    <dsp:sp modelId="{0B19512F-9D55-4EAE-937A-1BF596C78E8A}">
      <dsp:nvSpPr>
        <dsp:cNvPr id="0" name=""/>
        <dsp:cNvSpPr/>
      </dsp:nvSpPr>
      <dsp:spPr>
        <a:xfrm>
          <a:off x="-7451" y="0"/>
          <a:ext cx="1344263" cy="14287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41F73-87FE-4183-B702-DEACA9DD7FCD}">
      <dsp:nvSpPr>
        <dsp:cNvPr id="0" name=""/>
        <dsp:cNvSpPr/>
      </dsp:nvSpPr>
      <dsp:spPr>
        <a:xfrm>
          <a:off x="0" y="1571625"/>
          <a:ext cx="5143536" cy="1428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100" b="1" i="1" kern="1200" dirty="0">
              <a:solidFill>
                <a:srgbClr val="002060"/>
              </a:solidFill>
              <a:effectLst/>
            </a:rPr>
            <a:t>   </a:t>
          </a:r>
          <a:r>
            <a:rPr lang="sr-Latn-RS" sz="2000" b="1" i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Stabilizacija vratne kičme</a:t>
          </a:r>
          <a:endParaRPr lang="en-US" sz="2000" b="1" i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71582" y="1571625"/>
        <a:ext cx="3971953" cy="1428750"/>
      </dsp:txXfrm>
    </dsp:sp>
    <dsp:sp modelId="{11173FA3-F1DF-405B-9B3F-11F3F57DC2AA}">
      <dsp:nvSpPr>
        <dsp:cNvPr id="0" name=""/>
        <dsp:cNvSpPr/>
      </dsp:nvSpPr>
      <dsp:spPr>
        <a:xfrm>
          <a:off x="27690" y="1571636"/>
          <a:ext cx="1259075" cy="14287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CBB40-A809-4FB7-9DC5-A5EE49A7A060}">
      <dsp:nvSpPr>
        <dsp:cNvPr id="0" name=""/>
        <dsp:cNvSpPr/>
      </dsp:nvSpPr>
      <dsp:spPr>
        <a:xfrm>
          <a:off x="0" y="3143250"/>
          <a:ext cx="5143536" cy="1428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i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Obezbeđivanje disajnog puta </a:t>
          </a:r>
          <a:endParaRPr lang="en-US" sz="2200" b="1" i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700" b="1" i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Intubacija</a:t>
          </a:r>
          <a:endParaRPr lang="en-US" sz="1700" b="1" i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700" b="1" i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</a:t>
          </a:r>
          <a:r>
            <a:rPr lang="en-US" sz="1700" b="1" i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sr-Latn-RS" sz="1700" b="1" i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rikotireidektomija</a:t>
          </a:r>
          <a:endParaRPr lang="en-US" sz="1700" b="1" i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700" b="1" i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</a:t>
          </a:r>
          <a:r>
            <a:rPr lang="en-US" sz="1700" b="1" i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sr-Latn-RS" sz="1700" b="1" i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raheotomija</a:t>
          </a:r>
          <a:endParaRPr lang="en-US" sz="1700" b="1" i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71582" y="3143250"/>
        <a:ext cx="3971953" cy="1428750"/>
      </dsp:txXfrm>
    </dsp:sp>
    <dsp:sp modelId="{BAE1CA85-65EC-4641-8539-2AB5D09C6D46}">
      <dsp:nvSpPr>
        <dsp:cNvPr id="0" name=""/>
        <dsp:cNvSpPr/>
      </dsp:nvSpPr>
      <dsp:spPr>
        <a:xfrm>
          <a:off x="64739" y="3186123"/>
          <a:ext cx="1184978" cy="13430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4C52-DCD9-4EE6-896A-C7A4FD034D1B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1C73-AFB8-4270-8D3C-F99C61DE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8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4C52-DCD9-4EE6-896A-C7A4FD034D1B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1C73-AFB8-4270-8D3C-F99C61DE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46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4C52-DCD9-4EE6-896A-C7A4FD034D1B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1C73-AFB8-4270-8D3C-F99C61DE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2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4C52-DCD9-4EE6-896A-C7A4FD034D1B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1C73-AFB8-4270-8D3C-F99C61DE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9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4C52-DCD9-4EE6-896A-C7A4FD034D1B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1C73-AFB8-4270-8D3C-F99C61DE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1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4C52-DCD9-4EE6-896A-C7A4FD034D1B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1C73-AFB8-4270-8D3C-F99C61DE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6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4C52-DCD9-4EE6-896A-C7A4FD034D1B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1C73-AFB8-4270-8D3C-F99C61DE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7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4C52-DCD9-4EE6-896A-C7A4FD034D1B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1C73-AFB8-4270-8D3C-F99C61DE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4C52-DCD9-4EE6-896A-C7A4FD034D1B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1C73-AFB8-4270-8D3C-F99C61DE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2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4C52-DCD9-4EE6-896A-C7A4FD034D1B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1C73-AFB8-4270-8D3C-F99C61DE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19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4C52-DCD9-4EE6-896A-C7A4FD034D1B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1C73-AFB8-4270-8D3C-F99C61DE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4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B4C52-DCD9-4EE6-896A-C7A4FD034D1B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C1C73-AFB8-4270-8D3C-F99C61DE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0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00200"/>
            <a:ext cx="8610600" cy="1752600"/>
          </a:xfrm>
        </p:spPr>
        <p:txBody>
          <a:bodyPr>
            <a:normAutofit/>
          </a:bodyPr>
          <a:lstStyle/>
          <a:p>
            <a:r>
              <a:rPr lang="sr-Latn-RS" sz="32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INICIJALNI  PRISTUP  TRAUMATIZOVANOM PACIJENTU  U </a:t>
            </a:r>
            <a:r>
              <a:rPr lang="sr-Latn-RS" sz="3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JEDINICI INTEZIVNOG LEČENJA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293198"/>
            <a:ext cx="11811001" cy="9144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 Ljubiša  Mirić</a:t>
            </a: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Vms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Lidija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Ignjatovi</a:t>
            </a:r>
            <a:r>
              <a:rPr lang="sr-Latn-R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ć</a:t>
            </a: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675506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Literatura za rešavanje testa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3733800"/>
            <a:ext cx="9275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Udruženje zdravstvenih radnika Nacionalne asocijacije Rasinskog okruga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5065" y="5695353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Kruševac,Januar 2023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Inicijalno zbrinjavanje trauma pacijenta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BA" dirty="0">
                <a:latin typeface="Times New Roman" pitchFamily="18" charset="0"/>
                <a:cs typeface="Times New Roman" pitchFamily="18" charset="0"/>
              </a:rPr>
              <a:t>Sprega i značajna karika uspešnog zbrinjavanja trauma pacijenta je transport pacijenta jer svako pomeranje trauma pacijenta mora biti što kraće, dobro organizovano i bezbedno za pacijenta da bi smanjilo mogućnost dodatnog komplikovanja opšteg stanja pacijenta. </a:t>
            </a:r>
          </a:p>
          <a:p>
            <a:r>
              <a:rPr lang="sr-Latn-BA" dirty="0">
                <a:latin typeface="Times New Roman" pitchFamily="18" charset="0"/>
                <a:cs typeface="Times New Roman" pitchFamily="18" charset="0"/>
              </a:rPr>
              <a:t>Osnovna podela transporta je na:</a:t>
            </a:r>
          </a:p>
          <a:p>
            <a:r>
              <a:rPr lang="sr-Latn-BA" dirty="0">
                <a:latin typeface="Times New Roman" pitchFamily="18" charset="0"/>
                <a:cs typeface="Times New Roman" pitchFamily="18" charset="0"/>
              </a:rPr>
              <a:t>PREHOSPITALNI – od mesta nesreće ili mestagde je nastupilo pogoršanje opšteg stanja do najbliže bolnice</a:t>
            </a:r>
          </a:p>
          <a:p>
            <a:r>
              <a:rPr lang="sr-Latn-BA" dirty="0">
                <a:latin typeface="Times New Roman" pitchFamily="18" charset="0"/>
                <a:cs typeface="Times New Roman" pitchFamily="18" charset="0"/>
              </a:rPr>
              <a:t>INTRAHOSPITALNI – u cilju dijagnostičko terapijskih procedura ( radiološka obrada, invazivna dijagnostika, operativno zbrinjavanje..)</a:t>
            </a:r>
          </a:p>
          <a:p>
            <a:r>
              <a:rPr lang="sr-Latn-BA" dirty="0">
                <a:latin typeface="Times New Roman" pitchFamily="18" charset="0"/>
                <a:cs typeface="Times New Roman" pitchFamily="18" charset="0"/>
              </a:rPr>
              <a:t>INTERHOSPITALNI – transport u cilju nastavka lečenja </a:t>
            </a:r>
          </a:p>
          <a:p>
            <a:pPr>
              <a:buNone/>
            </a:pPr>
            <a:r>
              <a:rPr lang="sr-Latn-BA" dirty="0">
                <a:latin typeface="Times New Roman" pitchFamily="18" charset="0"/>
                <a:cs typeface="Times New Roman" pitchFamily="18" charset="0"/>
              </a:rPr>
              <a:t>( viši nivo tretmana – tercijarni nivo zdravstvene zaštite, nedostatak postelja u referentnoj ustanovu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ls-10th-edition-compendium-of-change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57166"/>
            <a:ext cx="6434140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09600" y="6019800"/>
            <a:ext cx="7056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U preko 60 zemalja inicijalni pristup trauma pacijentu bazira se na </a:t>
            </a:r>
          </a:p>
          <a:p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ATLS protokolu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“ATLS” i njegov značaj u traumi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ATLS je prvi put u praksu uveden 1980-te godine uz stalni napredak i revizije protokola</a:t>
            </a: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Inicijalno je predstavljao protokol za hitne situacije kada su pored trauma pacijenta prisutni jedan lekar i jedna sestra dok je tokom godina zaživeo u velikom broju trauma centra kao standradni pristup trauma pacijentu</a:t>
            </a: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Osnovne odlike ATLS protokola su: siguran i bezbedan za trauma pacijenta, jasan, koncizan i lako savladiv od strane novih lekara u trauma timu omoćava brzo i ciljano usmeravanje zbrinjavanja i time značajno smanjenje štete nastale traumatskom povredom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r-Latn-RS" dirty="0"/>
              <a:t>“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ATLS” protokol podrazumeva sledeće komponente:</a:t>
            </a: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Prva – inicijalna komponenta je tzv</a:t>
            </a:r>
            <a:r>
              <a:rPr lang="sr-Latn-RS" b="1" dirty="0">
                <a:latin typeface="Times New Roman" pitchFamily="18" charset="0"/>
                <a:cs typeface="Times New Roman" pitchFamily="18" charset="0"/>
              </a:rPr>
              <a:t>. “primary survey” 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i podrazumeva da se životno ugrožavajuće povrede što pre dijagnostikuju i krene zbrinjavanje. Mnemotehnička formula ovog koraka je </a:t>
            </a:r>
            <a:r>
              <a:rPr lang="sr-Latn-RS" b="1" dirty="0">
                <a:latin typeface="Times New Roman" pitchFamily="18" charset="0"/>
                <a:cs typeface="Times New Roman" pitchFamily="18" charset="0"/>
              </a:rPr>
              <a:t>ABCDE</a:t>
            </a: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“A” airway maintenance – DISAJNI PUT</a:t>
            </a: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“B” breathing and ventilation – OKSIGENACIJA I VENTILACIJA</a:t>
            </a: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“C” circulation with bleeding control – CIRKULACIJA I KONTROLA KRVARENJA</a:t>
            </a: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“D” disability/neurologic assessment – STANJE SVESTI, NEUROLOŠKA PROCENA GLAZKOV KOMA SKALA (GCS)</a:t>
            </a: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“E” exposure and environmental control – DETALJNI PREGLED PACIJENTA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Druga komponenta ATLS-a tzv. </a:t>
            </a:r>
            <a:r>
              <a:rPr lang="sr-Latn-RS" b="1" dirty="0">
                <a:latin typeface="Times New Roman" pitchFamily="18" charset="0"/>
                <a:cs typeface="Times New Roman" pitchFamily="18" charset="0"/>
              </a:rPr>
              <a:t>“ secondary survey”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 kada je ostvarena inicijalna stabilizacija vitalnih parametra i osnovne suportivne mere su dale pozitivan odgovor pristupa se detaljnom upoznavanju sa ličnom anamnezom pacijenta i daljim planiranjem radiološke (RTG, CT, NMR)  , laboratorijske – dopunske analize i praćenje trenda vrednosti i kliničke obrade – pozivanje konsultanata u cilju evaluacije opšteg stanja pacijenta</a:t>
            </a: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Treća komponenta ATLS-a tzv. </a:t>
            </a:r>
            <a:r>
              <a:rPr lang="sr-Latn-RS" b="1" dirty="0">
                <a:latin typeface="Times New Roman" pitchFamily="18" charset="0"/>
                <a:cs typeface="Times New Roman" pitchFamily="18" charset="0"/>
              </a:rPr>
              <a:t>“tertiary survey” 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podrazumeva česta uzastopna ponavljanja i stalni nadzor vitalnih parametra da bi eventualni propusti bili svedeni na minimum. Prihvatljiv propust u zbrinjavanju trauma pacijenta je svega 10% na vreme neprpoznatih znakova i pravovremeno zbrinjavanje istih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 ZLATNI SAT”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Postoji zlatni sat između života i smrti. Ako ste kritično povređeni, vi 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imate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manje od 60 minuta da preživite, možda nećete umreti baš tada; 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može biti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 za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tri dana ili nekoliko sedmica kasnije - ali se u vašem telu 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nešto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desilo 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što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je  nepopravljivo</a:t>
            </a:r>
            <a:b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R Adams Cowley</a:t>
            </a:r>
            <a:br>
              <a:rPr lang="vi-VN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dirty="0"/>
          </a:p>
        </p:txBody>
      </p:sp>
      <p:pic>
        <p:nvPicPr>
          <p:cNvPr id="4" name="Picture 3" descr="basic-concepts-of-resuscitation-in-trauma-patients-2-728.jpg"/>
          <p:cNvPicPr>
            <a:picLocks noChangeAspect="1"/>
          </p:cNvPicPr>
          <p:nvPr/>
        </p:nvPicPr>
        <p:blipFill>
          <a:blip r:embed="rId2"/>
          <a:srcRect l="23214" r="29395"/>
          <a:stretch>
            <a:fillRect/>
          </a:stretch>
        </p:blipFill>
        <p:spPr>
          <a:xfrm>
            <a:off x="304800" y="3429000"/>
            <a:ext cx="200023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ZLATNI SAT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RS" b="1" dirty="0">
                <a:latin typeface="Times New Roman" pitchFamily="18" charset="0"/>
                <a:cs typeface="Times New Roman" pitchFamily="18" charset="0"/>
              </a:rPr>
              <a:t>“ ZLATNI SAT”</a:t>
            </a:r>
            <a:r>
              <a:rPr lang="sr-Latn-R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rvi</a:t>
            </a:r>
            <a:r>
              <a:rPr lang="sr-Latn-R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sat</a:t>
            </a:r>
            <a:r>
              <a:rPr lang="sr-Latn-R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nakon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traume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tokom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sr-Latn-R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agresivna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reanimacija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može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poboljšati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šanse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preživljavanje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stabilizaciju vitalnih funkcija</a:t>
            </a:r>
          </a:p>
          <a:p>
            <a:pPr>
              <a:buNone/>
            </a:pPr>
            <a:endParaRPr lang="sr-Latn-R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Ran</a:t>
            </a:r>
            <a:r>
              <a:rPr lang="sr-Latn-R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 prehospitalno zbrinjavanje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rani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transport,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agresivna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reanimacija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intervencije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stalna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briga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u JIL-u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određenu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značajnu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ulogu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sprečavanju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smrti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kod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trauma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sr-Latn-RS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1472" y="1357298"/>
            <a:ext cx="2000264" cy="771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rgbClr val="002060"/>
                </a:solidFill>
              </a:rPr>
              <a:t>Povreda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0034" y="2714620"/>
            <a:ext cx="2071702" cy="771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rgbClr val="002060"/>
                </a:solidFill>
              </a:rPr>
              <a:t>Primarno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8596" y="4143380"/>
            <a:ext cx="2214578" cy="842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rgbClr val="002060"/>
                </a:solidFill>
              </a:rPr>
              <a:t>Reanimacija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8596" y="5715016"/>
            <a:ext cx="2143140" cy="842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rgbClr val="002060"/>
                </a:solidFill>
              </a:rPr>
              <a:t>Evaluacija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86380" y="5715016"/>
            <a:ext cx="2286016" cy="842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rgbClr val="002060"/>
                </a:solidFill>
              </a:rPr>
              <a:t>Sekundarna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57818" y="4286256"/>
            <a:ext cx="2286016" cy="842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rgbClr val="002060"/>
                </a:solidFill>
              </a:rPr>
              <a:t>Re-evaluacija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57818" y="2786058"/>
            <a:ext cx="2357454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rgbClr val="002060"/>
                </a:solidFill>
              </a:rPr>
              <a:t>Transfer</a:t>
            </a:r>
            <a:r>
              <a:rPr lang="sr-Latn-RS" dirty="0"/>
              <a:t>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429256" y="1357298"/>
            <a:ext cx="2357454" cy="771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rgbClr val="002060"/>
                </a:solidFill>
              </a:rPr>
              <a:t>Definitivno zbrinjavanje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143240" y="1285860"/>
            <a:ext cx="1714512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Zlatni sat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357290" y="2143116"/>
            <a:ext cx="357190" cy="571504"/>
          </a:xfrm>
          <a:prstGeom prst="downArrow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357290" y="3500438"/>
            <a:ext cx="357190" cy="571504"/>
          </a:xfrm>
          <a:prstGeom prst="downArrow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357290" y="5143512"/>
            <a:ext cx="357190" cy="571504"/>
          </a:xfrm>
          <a:prstGeom prst="downArrow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6200000" flipH="1">
            <a:off x="3750463" y="4964917"/>
            <a:ext cx="357190" cy="2428892"/>
          </a:xfrm>
          <a:prstGeom prst="downArrow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0800000">
            <a:off x="6286512" y="5143512"/>
            <a:ext cx="360047" cy="571504"/>
          </a:xfrm>
          <a:prstGeom prst="downArrow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0800000">
            <a:off x="6357950" y="3714752"/>
            <a:ext cx="357190" cy="571504"/>
          </a:xfrm>
          <a:prstGeom prst="downArrow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0800000">
            <a:off x="6357950" y="2214554"/>
            <a:ext cx="357190" cy="571504"/>
          </a:xfrm>
          <a:prstGeom prst="downArrow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71670" y="0"/>
            <a:ext cx="44053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Latn-RS" sz="4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ATLS koncept</a:t>
            </a:r>
            <a:endParaRPr lang="en-US" sz="4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Up-Down Arrow 19"/>
          <p:cNvSpPr/>
          <p:nvPr/>
        </p:nvSpPr>
        <p:spPr>
          <a:xfrm>
            <a:off x="1857356" y="5000636"/>
            <a:ext cx="357190" cy="714380"/>
          </a:xfrm>
          <a:prstGeom prst="up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-Down Arrow 20"/>
          <p:cNvSpPr/>
          <p:nvPr/>
        </p:nvSpPr>
        <p:spPr>
          <a:xfrm rot="5400000">
            <a:off x="3758180" y="3528440"/>
            <a:ext cx="341756" cy="2286016"/>
          </a:xfrm>
          <a:prstGeom prst="up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16200000">
            <a:off x="2678893" y="1464455"/>
            <a:ext cx="357190" cy="571504"/>
          </a:xfrm>
          <a:prstGeom prst="downArrow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6200000">
            <a:off x="4964909" y="1464455"/>
            <a:ext cx="357190" cy="571504"/>
          </a:xfrm>
          <a:prstGeom prst="downArrow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0" grpId="2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44" y="1214422"/>
            <a:ext cx="4743456" cy="3429024"/>
          </a:xfrm>
        </p:spPr>
        <p:txBody>
          <a:bodyPr>
            <a:normAutofit/>
          </a:bodyPr>
          <a:lstStyle/>
          <a:p>
            <a:r>
              <a:rPr lang="sr-Latn-RS" sz="4000" i="1" dirty="0">
                <a:solidFill>
                  <a:srgbClr val="C00000"/>
                </a:solidFill>
              </a:rPr>
              <a:t>A</a:t>
            </a:r>
            <a:r>
              <a:rPr lang="sr-Latn-RS" dirty="0"/>
              <a:t>- </a:t>
            </a:r>
            <a: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Airway</a:t>
            </a:r>
            <a:b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sz="4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Breathing</a:t>
            </a:r>
            <a:b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sz="4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Circulation</a:t>
            </a:r>
            <a:b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sz="4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Disability</a:t>
            </a:r>
            <a:b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sz="4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Exsposure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32860" y="0"/>
            <a:ext cx="7077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Latn-RS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A-B-C-D-E protokol</a:t>
            </a:r>
            <a:endParaRPr lang="en-US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20190410_1002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14422"/>
            <a:ext cx="342902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basic-concepts-of-resuscitation-in-trauma-patients-2-728.jpg"/>
          <p:cNvPicPr>
            <a:picLocks noChangeAspect="1"/>
          </p:cNvPicPr>
          <p:nvPr/>
        </p:nvPicPr>
        <p:blipFill>
          <a:blip r:embed="rId3"/>
          <a:srcRect l="38668" t="28022" r="33516" b="11538"/>
          <a:stretch>
            <a:fillRect/>
          </a:stretch>
        </p:blipFill>
        <p:spPr>
          <a:xfrm>
            <a:off x="6929454" y="3714752"/>
            <a:ext cx="1928826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636779">
            <a:off x="428596" y="714356"/>
            <a:ext cx="7467600" cy="582594"/>
          </a:xfrm>
        </p:spPr>
        <p:txBody>
          <a:bodyPr>
            <a:normAutofit fontScale="90000"/>
          </a:bodyPr>
          <a:lstStyle/>
          <a:p>
            <a:r>
              <a:rPr lang="sr-Latn-R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Procena disajnog put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basic-concepts-of-resuscitation-in-trauma-patients-34-72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1719" t="20312"/>
          <a:stretch>
            <a:fillRect/>
          </a:stretch>
        </p:blipFill>
        <p:spPr>
          <a:xfrm>
            <a:off x="0" y="1428736"/>
            <a:ext cx="342899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3786182" y="1571612"/>
          <a:ext cx="5143536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6286512" y="0"/>
            <a:ext cx="247216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Latn-RS" sz="9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9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 descr="basic-concepts-of-resuscitation-in-trauma-patients-35-1024.jpg"/>
          <p:cNvPicPr>
            <a:picLocks noChangeAspect="1"/>
          </p:cNvPicPr>
          <p:nvPr/>
        </p:nvPicPr>
        <p:blipFill>
          <a:blip r:embed="rId8"/>
          <a:srcRect l="13281" t="26041" r="17969" b="12500"/>
          <a:stretch>
            <a:fillRect/>
          </a:stretch>
        </p:blipFill>
        <p:spPr>
          <a:xfrm>
            <a:off x="0" y="4929198"/>
            <a:ext cx="3357554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Trauma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Strukturni poremećaj ili fiziloški disbalans nastao kao posledica akutnoj izloženosti ljudskog tela mehaničkoj, termičkoj, električnoj, radijacionoj ili hemijskoj noksi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50 milona ljudi je povređeno svake godine</a:t>
            </a:r>
            <a:br>
              <a:rPr lang="sr-Latn-RS" dirty="0">
                <a:latin typeface="Times New Roman" pitchFamily="18" charset="0"/>
                <a:cs typeface="Times New Roman" pitchFamily="18" charset="0"/>
              </a:rPr>
            </a:br>
            <a:r>
              <a:rPr lang="sr-Latn-RS" dirty="0">
                <a:latin typeface="Times New Roman" pitchFamily="18" charset="0"/>
                <a:cs typeface="Times New Roman" pitchFamily="18" charset="0"/>
              </a:rPr>
              <a:t> 2016 god.  1,25 milona smrtnih ishoda od traume </a:t>
            </a: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OSNOVNO PRAVILO PRISTUPA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UMATIZOVANOM PACIJENTU – PROCENITI, PREDVIDETI i PREVENIRATI</a:t>
            </a:r>
            <a:br>
              <a:rPr lang="sr-Latn-R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61443">
            <a:off x="302687" y="583175"/>
            <a:ext cx="7467600" cy="785794"/>
          </a:xfrm>
        </p:spPr>
        <p:txBody>
          <a:bodyPr>
            <a:normAutofit/>
          </a:bodyPr>
          <a:lstStyle/>
          <a:p>
            <a:r>
              <a:rPr lang="sr-Latn-RS" sz="4000" b="1" i="1" dirty="0">
                <a:solidFill>
                  <a:srgbClr val="002060"/>
                </a:solidFill>
              </a:rPr>
              <a:t>Procena disanja</a:t>
            </a:r>
            <a:endParaRPr lang="en-US" sz="4000" b="1" i="1" dirty="0">
              <a:solidFill>
                <a:srgbClr val="002060"/>
              </a:solidFill>
            </a:endParaRPr>
          </a:p>
        </p:txBody>
      </p:sp>
      <p:pic>
        <p:nvPicPr>
          <p:cNvPr id="6" name="Content Placeholder 5" descr="general-management-of-trauma-18-63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5852" t="32857" r="47074" b="15714"/>
          <a:stretch>
            <a:fillRect/>
          </a:stretch>
        </p:blipFill>
        <p:spPr>
          <a:xfrm>
            <a:off x="142844" y="1500174"/>
            <a:ext cx="4143404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0628" y="1928802"/>
            <a:ext cx="3714776" cy="4243398"/>
          </a:xfrm>
        </p:spPr>
        <p:txBody>
          <a:bodyPr>
            <a:normAutofit/>
          </a:bodyPr>
          <a:lstStyle/>
          <a:p>
            <a:r>
              <a:rPr lang="sr-Latn-RS" sz="4000" b="1" i="1" dirty="0">
                <a:solidFill>
                  <a:srgbClr val="002060"/>
                </a:solidFill>
              </a:rPr>
              <a:t>GLEDAJ</a:t>
            </a:r>
          </a:p>
          <a:p>
            <a:r>
              <a:rPr lang="sr-Latn-RS" sz="4000" b="1" i="1" dirty="0">
                <a:solidFill>
                  <a:srgbClr val="002060"/>
                </a:solidFill>
              </a:rPr>
              <a:t>SLUŠAJ</a:t>
            </a:r>
          </a:p>
          <a:p>
            <a:r>
              <a:rPr lang="sr-Latn-RS" sz="4000" b="1" i="1" dirty="0">
                <a:solidFill>
                  <a:srgbClr val="002060"/>
                </a:solidFill>
              </a:rPr>
              <a:t>OSETI</a:t>
            </a:r>
            <a:endParaRPr lang="en-US" sz="4000" b="1" i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2330" y="0"/>
            <a:ext cx="171957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Latn-RS" sz="96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sz="9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initial-assessment-of-trauma-patientsinspired-from-ctls-and-atls-guidelinestrauma-ppt-9-1024.jpg"/>
          <p:cNvPicPr>
            <a:picLocks noChangeAspect="1"/>
          </p:cNvPicPr>
          <p:nvPr/>
        </p:nvPicPr>
        <p:blipFill>
          <a:blip r:embed="rId3"/>
          <a:srcRect t="28302" r="-3279"/>
          <a:stretch>
            <a:fillRect/>
          </a:stretch>
        </p:blipFill>
        <p:spPr>
          <a:xfrm>
            <a:off x="4357686" y="3929066"/>
            <a:ext cx="4500594" cy="2786082"/>
          </a:xfrm>
          <a:prstGeom prst="rect">
            <a:avLst/>
          </a:prstGeom>
        </p:spPr>
      </p:pic>
      <p:sp>
        <p:nvSpPr>
          <p:cNvPr id="8" name="Arc 7"/>
          <p:cNvSpPr/>
          <p:nvPr/>
        </p:nvSpPr>
        <p:spPr>
          <a:xfrm>
            <a:off x="5357818" y="4786322"/>
            <a:ext cx="914400" cy="500066"/>
          </a:xfrm>
          <a:prstGeom prst="arc">
            <a:avLst>
              <a:gd name="adj1" fmla="val 1124481"/>
              <a:gd name="adj2" fmla="val 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sr-Latn-R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ontrola cirkulacije i krvarenja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basic-concepts-of-resuscitation-in-trauma-patients-63-72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428736"/>
            <a:ext cx="3971956" cy="485778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0248" y="1600200"/>
            <a:ext cx="4445156" cy="4572000"/>
          </a:xfrm>
        </p:spPr>
        <p:txBody>
          <a:bodyPr/>
          <a:lstStyle/>
          <a:p>
            <a:r>
              <a:rPr lang="sr-Latn-RS" b="1" i="1" dirty="0">
                <a:solidFill>
                  <a:srgbClr val="002060"/>
                </a:solidFill>
              </a:rPr>
              <a:t>Procena hemodinamike – dijagnoza šoka i uzroka šoka</a:t>
            </a:r>
          </a:p>
          <a:p>
            <a:endParaRPr lang="sr-Latn-RS" b="1" i="1" dirty="0">
              <a:solidFill>
                <a:srgbClr val="002060"/>
              </a:solidFill>
            </a:endParaRPr>
          </a:p>
          <a:p>
            <a:endParaRPr lang="sr-Latn-RS" b="1" i="1" dirty="0">
              <a:solidFill>
                <a:srgbClr val="002060"/>
              </a:solidFill>
            </a:endParaRPr>
          </a:p>
          <a:p>
            <a:r>
              <a:rPr lang="sr-Latn-RS" b="1" i="1" dirty="0">
                <a:solidFill>
                  <a:srgbClr val="002060"/>
                </a:solidFill>
              </a:rPr>
              <a:t>PROCENITI</a:t>
            </a:r>
          </a:p>
          <a:p>
            <a:r>
              <a:rPr lang="sr-Latn-RS" b="1" i="1" dirty="0">
                <a:solidFill>
                  <a:srgbClr val="002060"/>
                </a:solidFill>
              </a:rPr>
              <a:t>PREDVIDETI </a:t>
            </a:r>
          </a:p>
          <a:p>
            <a:r>
              <a:rPr lang="sr-Latn-RS" b="1" i="1" dirty="0">
                <a:solidFill>
                  <a:srgbClr val="002060"/>
                </a:solidFill>
              </a:rPr>
              <a:t>PREVENIRARI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58082" y="0"/>
            <a:ext cx="139054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Latn-RS" sz="96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endParaRPr lang="en-US" sz="9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00958" y="0"/>
            <a:ext cx="137263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Latn-RS" sz="96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endParaRPr lang="en-US" sz="9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00496" y="214290"/>
            <a:ext cx="91440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ŠOK</a:t>
            </a:r>
            <a:endParaRPr lang="en-US" dirty="0"/>
          </a:p>
        </p:txBody>
      </p:sp>
      <p:cxnSp>
        <p:nvCxnSpPr>
          <p:cNvPr id="8" name="Straight Connector 7"/>
          <p:cNvCxnSpPr>
            <a:stCxn id="6" idx="2"/>
          </p:cNvCxnSpPr>
          <p:nvPr/>
        </p:nvCxnSpPr>
        <p:spPr>
          <a:xfrm rot="5400000">
            <a:off x="2943212" y="-14310"/>
            <a:ext cx="571504" cy="24574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42910" y="1500174"/>
            <a:ext cx="228601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Obstruktivni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0" y="928670"/>
            <a:ext cx="2286016" cy="5715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000628" y="1428736"/>
            <a:ext cx="271464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Neobstruktivni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rot="10800000" flipV="1">
            <a:off x="500034" y="2214554"/>
            <a:ext cx="785818" cy="57150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2285984" y="2143116"/>
            <a:ext cx="714380" cy="7143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0" y="2786058"/>
            <a:ext cx="185735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Tenzioni pneumotorax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2285984" y="2786058"/>
            <a:ext cx="185738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Tamponada</a:t>
            </a:r>
          </a:p>
          <a:p>
            <a:pPr algn="ctr"/>
            <a:r>
              <a:rPr lang="sr-Latn-RS" dirty="0"/>
              <a:t>miokarda</a:t>
            </a:r>
            <a:endParaRPr lang="en-US" dirty="0"/>
          </a:p>
        </p:txBody>
      </p:sp>
      <p:cxnSp>
        <p:nvCxnSpPr>
          <p:cNvPr id="23" name="Straight Connector 22"/>
          <p:cNvCxnSpPr>
            <a:stCxn id="14" idx="2"/>
          </p:cNvCxnSpPr>
          <p:nvPr/>
        </p:nvCxnSpPr>
        <p:spPr>
          <a:xfrm rot="5400000">
            <a:off x="5357818" y="1714488"/>
            <a:ext cx="714380" cy="128588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4" idx="2"/>
          </p:cNvCxnSpPr>
          <p:nvPr/>
        </p:nvCxnSpPr>
        <p:spPr>
          <a:xfrm rot="16200000" flipH="1">
            <a:off x="6607983" y="1750207"/>
            <a:ext cx="785818" cy="12858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357686" y="2714620"/>
            <a:ext cx="171451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Distributivni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6786578" y="2714620"/>
            <a:ext cx="192882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Nedistributivni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rot="10800000" flipV="1">
            <a:off x="3786182" y="3500438"/>
            <a:ext cx="1214446" cy="85725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3714744" y="4071942"/>
            <a:ext cx="1785950" cy="78581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072066" y="3500438"/>
            <a:ext cx="857256" cy="7143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2928926" y="4000504"/>
            <a:ext cx="91440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Sepsa </a:t>
            </a:r>
          </a:p>
          <a:p>
            <a:pPr algn="ctr"/>
            <a:r>
              <a:rPr lang="sr-Latn-RS" dirty="0"/>
              <a:t>SIRS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3214678" y="5429264"/>
            <a:ext cx="200026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Anafilaksa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4786314" y="4214818"/>
            <a:ext cx="150019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Neurogeni</a:t>
            </a:r>
            <a:endParaRPr lang="en-US" dirty="0"/>
          </a:p>
        </p:txBody>
      </p:sp>
      <p:cxnSp>
        <p:nvCxnSpPr>
          <p:cNvPr id="46" name="Straight Connector 45"/>
          <p:cNvCxnSpPr/>
          <p:nvPr/>
        </p:nvCxnSpPr>
        <p:spPr>
          <a:xfrm rot="5400000">
            <a:off x="5464975" y="4464851"/>
            <a:ext cx="2500330" cy="57150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5357818" y="5943600"/>
            <a:ext cx="1500198" cy="628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Kardiogeni</a:t>
            </a:r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 rot="16200000" flipH="1">
            <a:off x="7679553" y="3536157"/>
            <a:ext cx="571504" cy="5000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7000892" y="4071942"/>
            <a:ext cx="18573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hipovolemijski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 rot="10800000" flipV="1">
            <a:off x="7429520" y="4786322"/>
            <a:ext cx="357190" cy="28575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6786578" y="5072074"/>
            <a:ext cx="150019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hemoragija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7536677" y="5393545"/>
            <a:ext cx="1643074" cy="28575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7500958" y="5857892"/>
            <a:ext cx="135732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sr-Latn-RS" dirty="0"/>
              <a:t>reći </a:t>
            </a:r>
          </a:p>
          <a:p>
            <a:pPr algn="ctr"/>
            <a:r>
              <a:rPr lang="sr-Latn-RS" dirty="0"/>
              <a:t>prostor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College of Surgeons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Napredna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klasifikacija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gubitka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krvi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Trauma Life Support (ATLS) </a:t>
            </a:r>
            <a:b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85722" y="1357298"/>
          <a:ext cx="8286805" cy="434289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57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7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73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73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KLASA 1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KLASA 2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KLASA 3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KLASA 4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GUBITAK KRVI ml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      Do 750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      750-1500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    1500-2000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&gt;2000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GUBITAK </a:t>
                      </a:r>
                      <a:r>
                        <a:rPr lang="sr-Latn-RS" sz="1100" dirty="0"/>
                        <a:t> k</a:t>
                      </a:r>
                      <a:r>
                        <a:rPr lang="en-US" sz="1100" dirty="0"/>
                        <a:t>RVI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 % </a:t>
                      </a:r>
                      <a:r>
                        <a:rPr lang="en-US" sz="1100" dirty="0" err="1"/>
                        <a:t>krvnog</a:t>
                      </a:r>
                      <a:r>
                        <a:rPr lang="en-US" sz="1100" dirty="0"/>
                        <a:t>     </a:t>
                      </a:r>
                      <a:r>
                        <a:rPr lang="en-US" sz="1100" dirty="0" err="1"/>
                        <a:t>volumena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      Do 15%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         15-30%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      30-40%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&gt;40%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BRZINA PULSA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&lt;100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      100-120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     120-140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&gt;140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   SISTOLNI KRVI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       PRITISAK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   normalan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     </a:t>
                      </a:r>
                      <a:r>
                        <a:rPr lang="en-US" sz="1400" dirty="0" err="1"/>
                        <a:t>normalan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      </a:t>
                      </a:r>
                      <a:r>
                        <a:rPr lang="en-US" sz="1400" dirty="0" err="1"/>
                        <a:t>smanjen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    </a:t>
                      </a:r>
                      <a:r>
                        <a:rPr lang="en-US" sz="1400" dirty="0" err="1"/>
                        <a:t>smanjen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   PRITISAK PULSA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Normalan ili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povišen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      </a:t>
                      </a:r>
                      <a:r>
                        <a:rPr lang="en-US" sz="1400" dirty="0" err="1"/>
                        <a:t>Smanjen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      </a:t>
                      </a:r>
                      <a:r>
                        <a:rPr lang="en-US" sz="1400" dirty="0" err="1"/>
                        <a:t>Smanjen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    </a:t>
                      </a:r>
                      <a:r>
                        <a:rPr lang="en-US" sz="1400" dirty="0" err="1"/>
                        <a:t>Smanjen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   RESPIRACIJE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       14-20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        20-30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        30-40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&gt;40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   DIUREZA ml/h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&gt;30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        20-30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          5-15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  </a:t>
                      </a:r>
                      <a:r>
                        <a:rPr lang="en-US" sz="1400" dirty="0" err="1"/>
                        <a:t>zanemarljiva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MENTALNI STATUS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Blago  anksiozan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    anksiozan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/>
                        <a:t>Anksiozan-zbunjen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     </a:t>
                      </a:r>
                      <a:r>
                        <a:rPr lang="en-US" sz="1400" dirty="0" err="1"/>
                        <a:t>Zbunjen</a:t>
                      </a:r>
                      <a:r>
                        <a:rPr lang="en-US" sz="1400" dirty="0"/>
                        <a:t>-     </a:t>
                      </a:r>
                      <a:r>
                        <a:rPr lang="en-US" sz="1400" dirty="0" err="1"/>
                        <a:t>Letarg</a:t>
                      </a:r>
                      <a:r>
                        <a:rPr lang="sr-Latn-RS" sz="1400" dirty="0"/>
                        <a:t>ičan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/>
                        <a:t>Inicijalna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nadoknada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tečnosti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dirty="0"/>
                        <a:t>     </a:t>
                      </a:r>
                      <a:r>
                        <a:rPr lang="en-US" sz="1400" dirty="0" err="1"/>
                        <a:t>kristaloidi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dirty="0"/>
                        <a:t>     </a:t>
                      </a:r>
                      <a:r>
                        <a:rPr lang="en-US" sz="1400" dirty="0" err="1"/>
                        <a:t>kristaloidi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/>
                        <a:t>Kristaloidi</a:t>
                      </a:r>
                      <a:r>
                        <a:rPr lang="en-US" sz="1400" dirty="0"/>
                        <a:t> I </a:t>
                      </a:r>
                      <a:r>
                        <a:rPr lang="en-US" sz="1400" dirty="0" err="1"/>
                        <a:t>krv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/>
                        <a:t>Kristaloidi</a:t>
                      </a:r>
                      <a:r>
                        <a:rPr lang="en-US" sz="1400" dirty="0"/>
                        <a:t> I </a:t>
                      </a:r>
                      <a:r>
                        <a:rPr lang="en-US" sz="1400" dirty="0" err="1"/>
                        <a:t>krv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429520" y="0"/>
            <a:ext cx="15001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Latn-RS" sz="96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endParaRPr lang="en-US" sz="9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Trauma Life Support (ATLS) </a:t>
            </a:r>
            <a:r>
              <a:rPr lang="en-US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odgovori</a:t>
            </a:r>
            <a:r>
              <a:rPr lang="en-US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početnu</a:t>
            </a:r>
            <a:r>
              <a:rPr lang="en-US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reanimaciju</a:t>
            </a:r>
            <a:r>
              <a:rPr lang="en-US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tečnostima</a:t>
            </a:r>
            <a:r>
              <a:rPr lang="en-US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7429520" cy="3925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BRZ ODGOVOR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PROLAZNI ODGOVOR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MINIMALAN 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ILI BEZ ODGOVOVA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VITALNI ZNACI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Povratak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normalno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Prola</a:t>
                      </a:r>
                      <a:r>
                        <a:rPr lang="sr-Latn-RS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zno  poboljšanje,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Recidiv   hipotenzije i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tahikardije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Ostaje abnormalan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PROCENA  GUBITKA 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KRVI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Minimalna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10-20%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Umerena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I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stalna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20-40%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Teška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&gt;40%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POTREBA ZA VIŠE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KRISTALOIDA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Niska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Niska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do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umerena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Umerena kao most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za transfuziju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POTREBA ZA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KRV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Niska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Srednje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do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visoka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Neposredna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PRIPREMA KRVI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Krvna grupa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I interakcija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Krvna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grupa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Hitno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oslobadjanje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krvi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POTREBA ZA 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OPERATIVNOM       INTERVENCIJOM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Možda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Verovatno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Veoma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verovatno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215206" y="0"/>
            <a:ext cx="165838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Latn-RS" sz="96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endParaRPr lang="en-US" sz="9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 descr="infuzija-------------foto-D-JEVREMOVICH.jpg"/>
          <p:cNvPicPr>
            <a:picLocks noChangeAspect="1"/>
          </p:cNvPicPr>
          <p:nvPr/>
        </p:nvPicPr>
        <p:blipFill>
          <a:blip r:embed="rId2"/>
          <a:srcRect l="25769" r="26923"/>
          <a:stretch>
            <a:fillRect/>
          </a:stretch>
        </p:blipFill>
        <p:spPr>
          <a:xfrm>
            <a:off x="7429520" y="2019300"/>
            <a:ext cx="1714480" cy="483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314" y="1571612"/>
            <a:ext cx="2286016" cy="1928826"/>
          </a:xfrm>
        </p:spPr>
        <p:txBody>
          <a:bodyPr>
            <a:normAutofit/>
          </a:bodyPr>
          <a:lstStyle/>
          <a:p>
            <a:r>
              <a:rPr lang="sr-Latn-R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PROCENITI</a:t>
            </a:r>
            <a:br>
              <a:rPr lang="sr-Latn-R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PREDVIDETI</a:t>
            </a:r>
            <a:br>
              <a:rPr lang="sr-Latn-R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PREVENIRATI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142844" y="1600200"/>
          <a:ext cx="4429156" cy="4829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9265">
                <a:tc>
                  <a:txBody>
                    <a:bodyPr/>
                    <a:lstStyle/>
                    <a:p>
                      <a:r>
                        <a:rPr lang="sr-Latn-RS" dirty="0">
                          <a:solidFill>
                            <a:srgbClr val="002060"/>
                          </a:solidFill>
                        </a:rPr>
                        <a:t>Mesto preloma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solidFill>
                            <a:srgbClr val="002060"/>
                          </a:solidFill>
                        </a:rPr>
                        <a:t>Očekivan gubitak krvi</a:t>
                      </a: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98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Pelvis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2500-4000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986">
                <a:tc>
                  <a:txBody>
                    <a:bodyPr/>
                    <a:lstStyle/>
                    <a:p>
                      <a:r>
                        <a:rPr lang="sr-Latn-RS" dirty="0">
                          <a:solidFill>
                            <a:srgbClr val="002060"/>
                          </a:solidFill>
                        </a:rPr>
                        <a:t>Femur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1500-2000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986">
                <a:tc>
                  <a:txBody>
                    <a:bodyPr/>
                    <a:lstStyle/>
                    <a:p>
                      <a:r>
                        <a:rPr lang="sr-Latn-RS" dirty="0">
                          <a:solidFill>
                            <a:srgbClr val="002060"/>
                          </a:solidFill>
                        </a:rPr>
                        <a:t>Tibia</a:t>
                      </a: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 &amp; Fibula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1000-1500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986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2060"/>
                          </a:solidFill>
                        </a:rPr>
                        <a:t>Humerus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  500-800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7986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2060"/>
                          </a:solidFill>
                        </a:rPr>
                        <a:t>Ulna&amp;Radius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  250-400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Content Placeholder 8" descr="199489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22366"/>
            <a:ext cx="4038600" cy="2681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642910" y="642918"/>
            <a:ext cx="68900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i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Fractura</a:t>
            </a:r>
            <a:r>
              <a:rPr lang="en-US" sz="40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&amp; </a:t>
            </a:r>
            <a:r>
              <a:rPr lang="en-US" sz="4000" b="1" i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Gubitak</a:t>
            </a:r>
            <a:r>
              <a:rPr lang="en-US" sz="40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i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krvi</a:t>
            </a:r>
            <a:endParaRPr lang="en-US" sz="4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9" descr="TXA-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1357298"/>
            <a:ext cx="2071670" cy="1714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643834" y="0"/>
            <a:ext cx="115831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Latn-RS" sz="96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endParaRPr lang="en-US" sz="9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Nesposobnost&amp;Neurolo</a:t>
            </a:r>
            <a:r>
              <a:rPr lang="sr-Latn-R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ški status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imag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714488"/>
            <a:ext cx="2647950" cy="1724025"/>
          </a:xfrm>
        </p:spPr>
      </p:pic>
      <p:pic>
        <p:nvPicPr>
          <p:cNvPr id="6" name="Content Placeholder 5" descr="Glasgovska+skala+koma+Raspon+zbira+je+od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14678" y="1357298"/>
            <a:ext cx="5588037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7143768" y="0"/>
            <a:ext cx="20028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</a:p>
        </p:txBody>
      </p:sp>
      <p:pic>
        <p:nvPicPr>
          <p:cNvPr id="8" name="Picture 7" descr="20190414_11223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214950"/>
            <a:ext cx="2314145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2232571" y="6143644"/>
            <a:ext cx="691142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Pokretljivost ekstremiteta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Svlačenje-pregled od glave do pete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management-of-trauma-50-63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928802"/>
            <a:ext cx="3857652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7" descr="20190415_1352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38700" y="2154916"/>
            <a:ext cx="3657600" cy="3416531"/>
          </a:xfrm>
        </p:spPr>
      </p:pic>
      <p:sp>
        <p:nvSpPr>
          <p:cNvPr id="5" name="Rectangle 4"/>
          <p:cNvSpPr/>
          <p:nvPr/>
        </p:nvSpPr>
        <p:spPr>
          <a:xfrm>
            <a:off x="6643702" y="0"/>
            <a:ext cx="248295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Latn-RS" sz="9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“</a:t>
            </a:r>
            <a:r>
              <a:rPr lang="sr-Latn-R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ATLS” – “secondary survey”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Nakon inicijalne stabilizacije vitalnih parametra dijagnostika predstavlja sledeći važan korak jer treba biti </a:t>
            </a:r>
            <a:r>
              <a:rPr lang="sr-Latn-RS" b="1" dirty="0">
                <a:latin typeface="Times New Roman" pitchFamily="18" charset="0"/>
                <a:cs typeface="Times New Roman" pitchFamily="18" charset="0"/>
              </a:rPr>
              <a:t>BRZA, CILJANA i USMERENA 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i ničime ne ugroziti kritično obolelog pacijenta</a:t>
            </a: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Veliki napredak u dijagnostici trauma pacijenta zato predstavlja sve šire uvodjenje </a:t>
            </a:r>
            <a:r>
              <a:rPr lang="sr-Latn-RS" b="1" dirty="0">
                <a:latin typeface="Times New Roman" pitchFamily="18" charset="0"/>
                <a:cs typeface="Times New Roman" pitchFamily="18" charset="0"/>
              </a:rPr>
              <a:t>ULTRAZVUČNE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 dijagnostike (UZ) – sigurna i bezbedna za pacijenta jer se radi u postelji, ne zahteva pomeranje pacijenta, neškodljiva za pacijenta i osoblje JIL-a – nema zračenja, može se uzastopno ponavljati u cilju evaluacije nalaza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r-Latn-RS" dirty="0"/>
            </a:br>
            <a:endParaRPr lang="en-US" dirty="0"/>
          </a:p>
        </p:txBody>
      </p:sp>
      <p:pic>
        <p:nvPicPr>
          <p:cNvPr id="6" name="Content Placeholder 5" descr="24529_737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853531"/>
            <a:ext cx="4038600" cy="201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6" descr="rtg-aparat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94218"/>
            <a:ext cx="4038600" cy="23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428728" y="500042"/>
            <a:ext cx="685636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Latn-RS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BRZA, CILJANA I USMEDENA</a:t>
            </a:r>
          </a:p>
          <a:p>
            <a:pPr algn="ctr"/>
            <a:r>
              <a:rPr lang="sr-Latn-RS" sz="32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DIJAGNOSTIKA</a:t>
            </a:r>
            <a:endParaRPr lang="en-US" sz="32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4071942"/>
            <a:ext cx="3214710" cy="2510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Podela traume prema povređenoj regiji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sr-Latn-RS" dirty="0"/>
          </a:p>
          <a:p>
            <a:r>
              <a:rPr lang="sr-Latn-RS" dirty="0"/>
              <a:t>NEUROTRAUMA</a:t>
            </a:r>
          </a:p>
          <a:p>
            <a:r>
              <a:rPr lang="sr-Latn-RS" dirty="0"/>
              <a:t>GRUDNA (torakalna) TRAUMA – tupa i penetrantna</a:t>
            </a:r>
          </a:p>
          <a:p>
            <a:r>
              <a:rPr lang="sr-Latn-RS" dirty="0"/>
              <a:t>ABDOMINALNA – abdomen i mala karlica (tupa trauma – kraš i blast, penetrantna trauma</a:t>
            </a:r>
          </a:p>
          <a:p>
            <a:r>
              <a:rPr lang="sr-Latn-RS" dirty="0"/>
              <a:t>MUSKULOSKELETNA TRAUMA – prelomi koštanih elemenata (otvoreni i/ili zatvoreni), amputacija celih ili delova ekstremiteta i dislokacije velikih zglobova</a:t>
            </a:r>
          </a:p>
          <a:p>
            <a:endParaRPr lang="sr-Latn-R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ATLS” – “secondary survey”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Latn-RS" dirty="0"/>
              <a:t>Značaj ultrazvučnog pregleda trauma pacijenta ogleda se u traženju “slobodne tečnosti”- krvi i zasniva se na dva široko prihvaćena protokola FAST i e- FAST </a:t>
            </a:r>
          </a:p>
          <a:p>
            <a:r>
              <a:rPr lang="sr-Latn-RS" dirty="0"/>
              <a:t>FAST i e- FAST protokol podrazumevaju pregled u pet tačaka: “Morisonov špag” – ispod desnog rebarnog luka (DRL), “perisplenični špag” – ispod levog rebarnog luka (LRL), “daglasov špag” – perivezikularno i interintestinalno tzv najniža tačka abdomena, subksifoidno – perikardni prostor i obostrano pleuralni prostori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r-Latn-RS" dirty="0"/>
            </a:br>
            <a:endParaRPr lang="en-US" dirty="0"/>
          </a:p>
        </p:txBody>
      </p:sp>
      <p:pic>
        <p:nvPicPr>
          <p:cNvPr id="5" name="Content Placeholder 4" descr="radiol.2017160107.fig2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359571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 descr="radiol.2017160107.fig3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1336" y="1600200"/>
            <a:ext cx="3892328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13350" y="285728"/>
            <a:ext cx="78919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Latn-R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FAST – </a:t>
            </a:r>
            <a:r>
              <a:rPr lang="sr-Latn-R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 FAST</a:t>
            </a:r>
            <a:r>
              <a:rPr lang="sr-Latn-RS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protokol</a:t>
            </a:r>
            <a:endParaRPr lang="en-US" sz="48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Najznačajnije za inicijalno zbrinjavanje trauma pacijenta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Pravilna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prebolnička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nega</a:t>
            </a:r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Obučeni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lekari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 hitne pomoći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Obučena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sestra</a:t>
            </a:r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Koordinacija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između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različitih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specijalnosti</a:t>
            </a:r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Zlatni sat</a:t>
            </a: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Brza ciljana dijagnostika</a:t>
            </a: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Formiranje tima za traumu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Content Placeholder 4" descr="20190414_1124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3581400"/>
            <a:ext cx="3555999" cy="2666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68750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>
                <a:solidFill>
                  <a:schemeClr val="accent1"/>
                </a:solidFill>
              </a:rPr>
              <a:t>ZAKLJUČAK</a:t>
            </a:r>
          </a:p>
          <a:p>
            <a:endParaRPr lang="sr-Latn-RS" b="1" dirty="0"/>
          </a:p>
          <a:p>
            <a:r>
              <a:rPr lang="sr-Latn-RS" dirty="0"/>
              <a:t>Trauma je veliki izazov za zdravstveni sistem a posebno za tim koji je zbrinjava.</a:t>
            </a:r>
          </a:p>
          <a:p>
            <a:r>
              <a:rPr lang="sr-Latn-RS" dirty="0"/>
              <a:t>Zato je potrebna stalna edukacija i obnavljane znanja.</a:t>
            </a:r>
          </a:p>
          <a:p>
            <a:endParaRPr lang="sr-Latn-RS" dirty="0"/>
          </a:p>
          <a:p>
            <a:r>
              <a:rPr lang="sr-Latn-RS" dirty="0"/>
              <a:t>Trauma je jedan od vodećih uzroka smrtnosti kod osoba mlađih od 40 god.,</a:t>
            </a:r>
          </a:p>
          <a:p>
            <a:r>
              <a:rPr lang="sr-Latn-RS" dirty="0"/>
              <a:t>kao i glavni uzrok  invaliditeta i ostalih posledica u svim zemljama sveta.</a:t>
            </a:r>
          </a:p>
          <a:p>
            <a:endParaRPr lang="sr-Latn-RS" dirty="0"/>
          </a:p>
          <a:p>
            <a:r>
              <a:rPr lang="sr-Latn-RS" dirty="0"/>
              <a:t>Pridržavanje standardnih smernica u inicijalnom zbrinavanju traumatizovanog </a:t>
            </a:r>
          </a:p>
          <a:p>
            <a:r>
              <a:rPr lang="sr-Latn-RS" dirty="0"/>
              <a:t>pacijenta  povećava stopu preživljavanja,smanjuje mogućnost komplikacija,</a:t>
            </a:r>
          </a:p>
          <a:p>
            <a:r>
              <a:rPr lang="sr-Latn-RS" dirty="0"/>
              <a:t>ubrzava oporavak i rehabilitaciju i smanjuje invalidnost pacijenta.</a:t>
            </a:r>
          </a:p>
          <a:p>
            <a:endParaRPr lang="sr-Latn-RS" dirty="0"/>
          </a:p>
          <a:p>
            <a:r>
              <a:rPr lang="sr-Latn-RS" dirty="0"/>
              <a:t>Veoma je važna najava od strane hitne službe o dolasku traumatizovanog</a:t>
            </a:r>
          </a:p>
          <a:p>
            <a:r>
              <a:rPr lang="sr-Latn-RS" dirty="0"/>
              <a:t>pacijenta što doprinosi skraćenju vremena za zbrinjavanje.</a:t>
            </a:r>
          </a:p>
          <a:p>
            <a:endParaRPr lang="sr-Latn-RS" dirty="0"/>
          </a:p>
          <a:p>
            <a:r>
              <a:rPr lang="sr-Latn-RS" dirty="0"/>
              <a:t>Traume su jedino stanje u medicini kod kojih je lečenje važnije od postavljanja </a:t>
            </a:r>
          </a:p>
          <a:p>
            <a:r>
              <a:rPr lang="sr-Latn-RS" dirty="0"/>
              <a:t>konačne dijagnoze.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9644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14" y="685800"/>
            <a:ext cx="911268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RS" dirty="0"/>
              <a:t>1.Ojaghihaghighi S, Lombardi KM, Davis S,et al. Diagnosis of Traumatic Eye Injuries With Point-of-Care Ocular</a:t>
            </a:r>
            <a:endParaRPr lang="en-US" dirty="0"/>
          </a:p>
          <a:p>
            <a:r>
              <a:rPr lang="sr-Latn-RS" dirty="0"/>
              <a:t>  Ultrasonography in the Emergency Departmen. Ann Emerg  Med  2019</a:t>
            </a:r>
            <a:r>
              <a:rPr lang="sr-Cyrl-RS" dirty="0"/>
              <a:t>;74:365.</a:t>
            </a:r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2.</a:t>
            </a:r>
            <a:r>
              <a:rPr lang="sr-Latn-RS" dirty="0"/>
              <a:t>Trent SA, Kaji AH, Carlson JN, et al. Video Laryngoscopy Is Associated With First-</a:t>
            </a:r>
            <a:r>
              <a:rPr lang="en-US" dirty="0"/>
              <a:t>  Pass Success in Emergency </a:t>
            </a:r>
            <a:r>
              <a:rPr lang="en-US" dirty="0" err="1"/>
              <a:t>Departmen</a:t>
            </a:r>
            <a:endParaRPr lang="en-US" dirty="0"/>
          </a:p>
          <a:p>
            <a:r>
              <a:rPr lang="en-US" dirty="0"/>
              <a:t> Intubations for Trauma Patients</a:t>
            </a:r>
            <a:r>
              <a:rPr lang="sr-Cyrl-RS" dirty="0"/>
              <a:t>:</a:t>
            </a:r>
            <a:r>
              <a:rPr lang="sr-Latn-RS" dirty="0"/>
              <a:t> A Propensity Score Matched Analysis of the National Emergency Airway Registry.Ann</a:t>
            </a:r>
            <a:endParaRPr lang="en-US" dirty="0"/>
          </a:p>
          <a:p>
            <a:r>
              <a:rPr lang="sr-Latn-RS" dirty="0"/>
              <a:t>Emerg Med 2021</a:t>
            </a:r>
            <a:r>
              <a:rPr lang="sr-Cyrl-RS" dirty="0"/>
              <a:t>; 78:708.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3.</a:t>
            </a:r>
            <a:r>
              <a:rPr lang="sr-Latn-RS" dirty="0"/>
              <a:t>Velopulos CG, Shihab HM, Lottenberg L, et al. Prehospital spine immobilization/spinal motion restriction in penetrating</a:t>
            </a:r>
            <a:endParaRPr lang="en-US" dirty="0"/>
          </a:p>
          <a:p>
            <a:r>
              <a:rPr lang="sr-Latn-RS" dirty="0"/>
              <a:t>trauma</a:t>
            </a:r>
            <a:r>
              <a:rPr lang="sr-Cyrl-RS" dirty="0"/>
              <a:t>: </a:t>
            </a:r>
            <a:r>
              <a:rPr lang="sr-Latn-RS" dirty="0"/>
              <a:t>A practice management guideline from the Eastern Association for the Surgery of Trauma</a:t>
            </a:r>
            <a:r>
              <a:rPr lang="sr-Cyrl-RS" dirty="0"/>
              <a:t>(</a:t>
            </a:r>
            <a:r>
              <a:rPr lang="sr-Latn-RS" dirty="0"/>
              <a:t>EAST</a:t>
            </a:r>
            <a:r>
              <a:rPr lang="sr-Cyrl-RS" dirty="0"/>
              <a:t>)</a:t>
            </a:r>
            <a:r>
              <a:rPr lang="sr-Latn-RS" dirty="0"/>
              <a:t>. J Trauma Acte </a:t>
            </a:r>
            <a:endParaRPr lang="en-US" dirty="0"/>
          </a:p>
          <a:p>
            <a:r>
              <a:rPr lang="sr-Latn-RS" dirty="0"/>
              <a:t>Care Surg 2018</a:t>
            </a:r>
            <a:r>
              <a:rPr lang="sr-Cyrl-RS" dirty="0"/>
              <a:t>; 84:736.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4.</a:t>
            </a:r>
            <a:r>
              <a:rPr lang="sr-Cyrl-RS" dirty="0"/>
              <a:t>А</a:t>
            </a:r>
            <a:r>
              <a:rPr lang="sr-Latn-RS" dirty="0"/>
              <a:t>merican College of Surgeons Committee on Trauma.ATLS  Student Manual  10th</a:t>
            </a:r>
            <a:r>
              <a:rPr lang="en-US" dirty="0"/>
              <a:t>  Edition. Chicago, IL</a:t>
            </a:r>
            <a:r>
              <a:rPr lang="sr-Cyrl-RS" dirty="0"/>
              <a:t>: </a:t>
            </a:r>
            <a:r>
              <a:rPr lang="sr-Latn-RS" dirty="0"/>
              <a:t>American </a:t>
            </a:r>
            <a:endParaRPr lang="en-US" dirty="0"/>
          </a:p>
          <a:p>
            <a:r>
              <a:rPr lang="sr-Latn-RS" dirty="0"/>
              <a:t>College of Surgeons</a:t>
            </a:r>
            <a:r>
              <a:rPr lang="sr-Cyrl-RS" dirty="0"/>
              <a:t>; 2018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5. </a:t>
            </a:r>
            <a:r>
              <a:rPr lang="sr-Latn-RS" dirty="0"/>
              <a:t>Stanisavljevic J,Hadžibegović</a:t>
            </a:r>
            <a:r>
              <a:rPr lang="en-US" dirty="0"/>
              <a:t>  A, </a:t>
            </a:r>
            <a:r>
              <a:rPr lang="en-US" dirty="0" err="1"/>
              <a:t>Stojadinović</a:t>
            </a:r>
            <a:r>
              <a:rPr lang="en-US" dirty="0"/>
              <a:t> M  et </a:t>
            </a:r>
            <a:r>
              <a:rPr lang="en-US" dirty="0" err="1"/>
              <a:t>al.Ultrazvuk</a:t>
            </a:r>
            <a:r>
              <a:rPr lang="en-US" dirty="0"/>
              <a:t> u </a:t>
            </a:r>
            <a:r>
              <a:rPr lang="en-US" dirty="0" err="1"/>
              <a:t>traum</a:t>
            </a:r>
            <a:r>
              <a:rPr lang="sr-Latn-RS" dirty="0"/>
              <a:t>i</a:t>
            </a:r>
            <a:r>
              <a:rPr lang="en-US" dirty="0"/>
              <a:t> – FAST </a:t>
            </a:r>
            <a:r>
              <a:rPr lang="en-US" dirty="0" err="1"/>
              <a:t>protokol</a:t>
            </a:r>
            <a:r>
              <a:rPr lang="en-US" dirty="0"/>
              <a:t>. SJAIT 2019</a:t>
            </a:r>
            <a:r>
              <a:rPr lang="sr-Cyrl-RS" dirty="0"/>
              <a:t>; 41:87-96.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-361"/>
            <a:ext cx="1765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dirty="0"/>
              <a:t>LITERATURA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5004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initial-assessment-of-trauma-patientsinspired-from-ctls-and-atls-guidelinestrauma-ppt-9-1024.jpg"/>
          <p:cNvPicPr>
            <a:picLocks noGrp="1" noChangeAspect="1"/>
          </p:cNvPicPr>
          <p:nvPr>
            <p:ph idx="1"/>
          </p:nvPr>
        </p:nvPicPr>
        <p:blipFill>
          <a:blip r:embed="rId2"/>
          <a:srcRect t="29504"/>
          <a:stretch>
            <a:fillRect/>
          </a:stretch>
        </p:blipFill>
        <p:spPr>
          <a:xfrm>
            <a:off x="1066800" y="990600"/>
            <a:ext cx="6502400" cy="3437949"/>
          </a:xfrm>
        </p:spPr>
      </p:pic>
      <p:sp>
        <p:nvSpPr>
          <p:cNvPr id="5" name="TextBox 4"/>
          <p:cNvSpPr txBox="1"/>
          <p:nvPr/>
        </p:nvSpPr>
        <p:spPr>
          <a:xfrm>
            <a:off x="762000" y="5257800"/>
            <a:ext cx="7070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Grafikon 1. Trimodalna distribucija mortaliteta u traumi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467600" cy="48737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sr-Latn-RS" dirty="0"/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Značaj inicijalnog zbrinjavanja u traumi ogleda se kroz tumačenje grafikona tzv. </a:t>
            </a:r>
            <a:r>
              <a:rPr lang="sr-Latn-RS" b="1" dirty="0">
                <a:latin typeface="Times New Roman" pitchFamily="18" charset="0"/>
                <a:cs typeface="Times New Roman" pitchFamily="18" charset="0"/>
              </a:rPr>
              <a:t>trimodalne distribucije mortaliteta 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koji nam prikazuje da je najveći mortalitet preko 50% u prvih nekoliko minuta po nastupanju traume, oko 30% u prvih nekoliko sati inicijalnog zbrinjavanja i sagledavanja težine traume, dok je 20% mortaliteta povezano sa danima nakon nastupanja traume i definitivnom ekspresijom težine trauma po organe i organske sisteme</a:t>
            </a: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Adekvatnim tretmanom – </a:t>
            </a:r>
            <a:r>
              <a:rPr lang="sr-Latn-RS" b="1" dirty="0">
                <a:latin typeface="Times New Roman" pitchFamily="18" charset="0"/>
                <a:cs typeface="Times New Roman" pitchFamily="18" charset="0"/>
              </a:rPr>
              <a:t>brzo, usmereno i ciljano 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postižemo smanjenje mortaliteta u drugoj i trećoj vremenskoj grupi tj u satima i danima nakon nastupanja traume (HOSPITALNI TRETMAN)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POLITRAUMA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„ </a:t>
            </a:r>
            <a:r>
              <a:rPr lang="sr-Latn-R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stovremen</a:t>
            </a:r>
            <a:r>
              <a:rPr lang="sr-Latn-R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tešk</a:t>
            </a:r>
            <a:r>
              <a:rPr lang="sr-Latn-R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povred</a:t>
            </a:r>
            <a:r>
              <a:rPr lang="sr-Latn-R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najmanje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dve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telesne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regije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čemu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jedna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povreda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kombinacija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više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njih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ugrožava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život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pacijenta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sr-Latn-R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(H.Tscherne 1984god)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R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Najzastupljenija je kroz tzv SAOBRAĆAJNU POLITRAUMU i kao takva predstavlja “bolest 21. veka” 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mlade, zdrave populacije (16-40 godina)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 Uzrok je oko 16% invaliditeta u populaciji i zato se sa punim pravom smatra da će saobraćajni traumatizam </a:t>
            </a:r>
            <a:br>
              <a:rPr lang="sr-Latn-RS" dirty="0">
                <a:latin typeface="Times New Roman" pitchFamily="18" charset="0"/>
                <a:cs typeface="Times New Roman" pitchFamily="18" charset="0"/>
              </a:rPr>
            </a:br>
            <a:r>
              <a:rPr lang="sr-Latn-RS" dirty="0">
                <a:latin typeface="Times New Roman" pitchFamily="18" charset="0"/>
                <a:cs typeface="Times New Roman" pitchFamily="18" charset="0"/>
              </a:rPr>
              <a:t>do 2030 god. zauzeti treće mesto po uzroku mortaliteta u populaciji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br>
              <a:rPr lang="sr-Latn-RS" dirty="0">
                <a:latin typeface="Times New Roman" pitchFamily="18" charset="0"/>
                <a:cs typeface="Times New Roman" pitchFamily="18" charset="0"/>
              </a:rPr>
            </a:br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TRAUMA PACIJENT – KRITIČNO OBOLELI PACIJENT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Pacijent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narušen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fiziologij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koja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ugrožava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rad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vitalnih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organa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organskih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sistema</a:t>
            </a:r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RS" dirty="0">
                <a:latin typeface="Times New Roman" pitchFamily="18" charset="0"/>
                <a:cs typeface="Times New Roman" pitchFamily="18" charset="0"/>
              </a:rPr>
              <a:t>Zbrinjavanje trauma pacijenta obuhvata:</a:t>
            </a:r>
          </a:p>
          <a:p>
            <a:r>
              <a:rPr lang="sr-Latn-RS" b="1" dirty="0">
                <a:latin typeface="Times New Roman" pitchFamily="18" charset="0"/>
                <a:cs typeface="Times New Roman" pitchFamily="18" charset="0"/>
              </a:rPr>
              <a:t>PREHOSPITALNO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- zbrinjavanje na mestu nesreće</a:t>
            </a:r>
          </a:p>
          <a:p>
            <a:r>
              <a:rPr lang="sr-Latn-RS" b="1" dirty="0">
                <a:latin typeface="Times New Roman" pitchFamily="18" charset="0"/>
                <a:cs typeface="Times New Roman" pitchFamily="18" charset="0"/>
              </a:rPr>
              <a:t>INTRAHOSPITALNO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- zbrinjavanje pacijenta u Jedinici Intezivnog lečenja (JIL), najsigurnije i najbezbednije mesto za trauma pacijenta jer pruža kontinuirani monitoring i nadzor</a:t>
            </a:r>
          </a:p>
          <a:p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“AMPLE istorija” mnemotehnička formula inicijalnog zbrinjavanja i brze orjentacije o našem pacijentu, podrazumeva ( </a:t>
            </a:r>
            <a:r>
              <a:rPr lang="sr-Latn-RS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lergije, </a:t>
            </a:r>
            <a:r>
              <a:rPr lang="sr-Latn-RS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edikamenti (lična terapija), “</a:t>
            </a:r>
            <a:r>
              <a:rPr lang="sr-Latn-RS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ast medical” – komorbiditeti, “</a:t>
            </a:r>
            <a:r>
              <a:rPr lang="sr-Latn-RS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ast meal” – poslednji obrok, “</a:t>
            </a:r>
            <a:r>
              <a:rPr lang="sr-Latn-RS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vents before trauma” – okolnosti nastajanja traume)</a:t>
            </a:r>
          </a:p>
          <a:p>
            <a:endParaRPr lang="sr-Latn-RS" dirty="0"/>
          </a:p>
          <a:p>
            <a:pPr>
              <a:buNone/>
            </a:pPr>
            <a:endParaRPr lang="sr-Latn-RS" dirty="0"/>
          </a:p>
          <a:p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Inicijalno zbrinjavanje trauma pacijenta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r-Latn-RS" dirty="0"/>
              <a:t>Monitoring kritično obolelog – trauma pacijenta </a:t>
            </a:r>
          </a:p>
          <a:p>
            <a:pPr>
              <a:buNone/>
            </a:pPr>
            <a:r>
              <a:rPr lang="sr-Latn-RS" dirty="0"/>
              <a:t>(“monere” podsetiti, savetovati, upozoriti) jedna je od najznačajnijih komponenti zbrinjavanja jer omogućava:</a:t>
            </a: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Kontinuirano praćenje vitalnih funkcija;</a:t>
            </a: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Prikupljanje i analiza podataka o stanju pacijenta</a:t>
            </a: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Usmeravanje terapijskih i dijagnostičkih procedura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Inicijalno zbrinjavanje trauma pacijenta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r-Latn-RS" dirty="0">
                <a:latin typeface="Times New Roman" pitchFamily="18" charset="0"/>
                <a:cs typeface="Times New Roman" pitchFamily="18" charset="0"/>
              </a:rPr>
              <a:t>Podela monitoringa prema načinu obezbeđivanja:</a:t>
            </a: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Klinički i aparativni</a:t>
            </a: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Laboratorijski i radiološki</a:t>
            </a: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Neinvazivni, poluinvazivni i invazivni</a:t>
            </a:r>
          </a:p>
          <a:p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RS" dirty="0">
                <a:latin typeface="Times New Roman" pitchFamily="18" charset="0"/>
                <a:cs typeface="Times New Roman" pitchFamily="18" charset="0"/>
              </a:rPr>
              <a:t>Osnovne odlike dobrog monitoringa kritično obolelog pacijenta su:</a:t>
            </a: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Jednostavan za primenu i kliničku interpretaciju dobijenih parametra</a:t>
            </a: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Pouzdan u radu</a:t>
            </a: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Da poseduje alarmne sisteme</a:t>
            </a: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Lako dostupan u našim uslovima</a:t>
            </a:r>
          </a:p>
          <a:p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5761</TotalTime>
  <Words>1984</Words>
  <Application>Microsoft Office PowerPoint</Application>
  <PresentationFormat>On-screen Show (4:3)</PresentationFormat>
  <Paragraphs>304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Office Theme</vt:lpstr>
      <vt:lpstr>INICIJALNI  PRISTUP  TRAUMATIZOVANOM PACIJENTU  U JEDINICI INTEZIVNOG LEČENJA</vt:lpstr>
      <vt:lpstr>Trauma </vt:lpstr>
      <vt:lpstr>Podela traume prema povređenoj regiji</vt:lpstr>
      <vt:lpstr>PowerPoint Presentation</vt:lpstr>
      <vt:lpstr>PowerPoint Presentation</vt:lpstr>
      <vt:lpstr>POLITRAUMA</vt:lpstr>
      <vt:lpstr>TRAUMA PACIJENT – KRITIČNO OBOLELI PACIJENT</vt:lpstr>
      <vt:lpstr>Inicijalno zbrinjavanje trauma pacijenta</vt:lpstr>
      <vt:lpstr>Inicijalno zbrinjavanje trauma pacijenta</vt:lpstr>
      <vt:lpstr>Inicijalno zbrinjavanje trauma pacijenta</vt:lpstr>
      <vt:lpstr>PowerPoint Presentation</vt:lpstr>
      <vt:lpstr>“ATLS” i njegov značaj u traumi</vt:lpstr>
      <vt:lpstr>ALTS</vt:lpstr>
      <vt:lpstr>ALTS</vt:lpstr>
      <vt:lpstr>“ ZLATNI SAT”</vt:lpstr>
      <vt:lpstr>ZLATNI SAT</vt:lpstr>
      <vt:lpstr>PowerPoint Presentation</vt:lpstr>
      <vt:lpstr>A- Airway B- Breathing C- Circulation D- Disability E- Exsposure</vt:lpstr>
      <vt:lpstr>Procena disajnog put</vt:lpstr>
      <vt:lpstr>Procena disanja</vt:lpstr>
      <vt:lpstr>Kontrola cirkulacije i krvarenja</vt:lpstr>
      <vt:lpstr>PowerPoint Presentation</vt:lpstr>
      <vt:lpstr>American College of Surgeons Napredna klasifikacija gubitka krvi Advanced Trauma Life Support (ATLS)  </vt:lpstr>
      <vt:lpstr> Advanced Trauma Life Support (ATLS) odgovori na početnu reanimaciju tečnostima </vt:lpstr>
      <vt:lpstr>PROCENITI PREDVIDETI PREVENIRATI</vt:lpstr>
      <vt:lpstr>Nesposobnost&amp;Neurološki status</vt:lpstr>
      <vt:lpstr>Svlačenje-pregled od glave do pete</vt:lpstr>
      <vt:lpstr>“ATLS” – “secondary survey”</vt:lpstr>
      <vt:lpstr> </vt:lpstr>
      <vt:lpstr>ATLS” – “secondary survey”</vt:lpstr>
      <vt:lpstr> </vt:lpstr>
      <vt:lpstr>Najznačajnije za inicijalno zbrinjavanje trauma pacijenta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INICIJALNI  PRISTUP  TRAUMATIZOVANOM PACIJENTU  U JEDINICI INTEZIVNOG LEČENJA  ANESTEZIOLOŠKI ASPEKT</dc:title>
  <dc:creator>Tijana</dc:creator>
  <cp:lastModifiedBy>korisnik</cp:lastModifiedBy>
  <cp:revision>36</cp:revision>
  <dcterms:created xsi:type="dcterms:W3CDTF">2022-12-11T22:25:30Z</dcterms:created>
  <dcterms:modified xsi:type="dcterms:W3CDTF">2023-08-22T11:39:04Z</dcterms:modified>
</cp:coreProperties>
</file>